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58" r:id="rId7"/>
    <p:sldId id="260" r:id="rId8"/>
    <p:sldId id="265" r:id="rId9"/>
    <p:sldId id="266" r:id="rId10"/>
    <p:sldId id="267" r:id="rId11"/>
    <p:sldId id="268" r:id="rId12"/>
    <p:sldId id="269" r:id="rId13"/>
    <p:sldId id="261" r:id="rId14"/>
    <p:sldId id="271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0FF1CE12-B100-0000-0000-000000000002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99" autoAdjust="0"/>
    <p:restoredTop sz="86453" autoAdjust="0"/>
  </p:normalViewPr>
  <p:slideViewPr>
    <p:cSldViewPr>
      <p:cViewPr varScale="1">
        <p:scale>
          <a:sx n="108" d="100"/>
          <a:sy n="108" d="100"/>
        </p:scale>
        <p:origin x="-156" y="-84"/>
      </p:cViewPr>
      <p:guideLst>
        <p:guide orient="horz" pos="2160"/>
        <p:guide pos="2880"/>
      </p:guideLst>
    </p:cSldViewPr>
  </p:slideViewPr>
  <p:outlineViewPr>
    <p:cViewPr>
      <p:scale>
        <a:sx n="1" d="1"/>
        <a:sy n="1" d="1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ko-KR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MD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진흥공업</c:v>
                </c:pt>
                <c:pt idx="1">
                  <c:v>A사</c:v>
                </c:pt>
                <c:pt idx="2">
                  <c:v>B사</c:v>
                </c:pt>
                <c:pt idx="3">
                  <c:v>C사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46.3</c:v>
                </c:pt>
                <c:pt idx="1">
                  <c:v>46.3</c:v>
                </c:pt>
                <c:pt idx="2">
                  <c:v>46.5</c:v>
                </c:pt>
                <c:pt idx="3">
                  <c:v>47.6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TD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진흥공업</c:v>
                </c:pt>
                <c:pt idx="1">
                  <c:v>A사</c:v>
                </c:pt>
                <c:pt idx="2">
                  <c:v>B사</c:v>
                </c:pt>
                <c:pt idx="3">
                  <c:v>C사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46.3</c:v>
                </c:pt>
                <c:pt idx="1">
                  <c:v>47.8</c:v>
                </c:pt>
                <c:pt idx="2">
                  <c:v>45.4</c:v>
                </c:pt>
                <c:pt idx="3">
                  <c:v>47.9</c:v>
                </c:pt>
              </c:numCache>
            </c:numRef>
          </c:val>
        </c:ser>
        <c:axId val="84239872"/>
        <c:axId val="84241408"/>
      </c:barChart>
      <c:catAx>
        <c:axId val="84239872"/>
        <c:scaling>
          <c:orientation val="minMax"/>
        </c:scaling>
        <c:axPos val="b"/>
        <c:tickLblPos val="nextTo"/>
        <c:crossAx val="84241408"/>
        <c:crosses val="autoZero"/>
        <c:auto val="1"/>
        <c:lblAlgn val="ctr"/>
        <c:lblOffset val="100"/>
      </c:catAx>
      <c:valAx>
        <c:axId val="84241408"/>
        <c:scaling>
          <c:orientation val="minMax"/>
          <c:max val="60"/>
          <c:min val="30"/>
        </c:scaling>
        <c:axPos val="l"/>
        <c:majorGridlines/>
        <c:numFmt formatCode="General" sourceLinked="1"/>
        <c:tickLblPos val="nextTo"/>
        <c:crossAx val="84239872"/>
        <c:crosses val="autoZero"/>
        <c:crossBetween val="between"/>
        <c:majorUnit val="5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ko-K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ko-KR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MD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진흥공업</c:v>
                </c:pt>
                <c:pt idx="1">
                  <c:v>A사</c:v>
                </c:pt>
                <c:pt idx="2">
                  <c:v>B사</c:v>
                </c:pt>
                <c:pt idx="3">
                  <c:v>C사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432</c:v>
                </c:pt>
                <c:pt idx="1">
                  <c:v>434</c:v>
                </c:pt>
                <c:pt idx="2">
                  <c:v>431</c:v>
                </c:pt>
                <c:pt idx="3">
                  <c:v>429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TD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진흥공업</c:v>
                </c:pt>
                <c:pt idx="1">
                  <c:v>A사</c:v>
                </c:pt>
                <c:pt idx="2">
                  <c:v>B사</c:v>
                </c:pt>
                <c:pt idx="3">
                  <c:v>C사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429</c:v>
                </c:pt>
                <c:pt idx="1">
                  <c:v>432</c:v>
                </c:pt>
                <c:pt idx="2">
                  <c:v>426</c:v>
                </c:pt>
                <c:pt idx="3">
                  <c:v>428</c:v>
                </c:pt>
              </c:numCache>
            </c:numRef>
          </c:val>
        </c:ser>
        <c:axId val="94617984"/>
        <c:axId val="94619520"/>
      </c:barChart>
      <c:catAx>
        <c:axId val="94617984"/>
        <c:scaling>
          <c:orientation val="minMax"/>
        </c:scaling>
        <c:axPos val="b"/>
        <c:tickLblPos val="nextTo"/>
        <c:crossAx val="94619520"/>
        <c:crosses val="autoZero"/>
        <c:auto val="1"/>
        <c:lblAlgn val="ctr"/>
        <c:lblOffset val="100"/>
      </c:catAx>
      <c:valAx>
        <c:axId val="94619520"/>
        <c:scaling>
          <c:orientation val="minMax"/>
          <c:max val="450"/>
          <c:min val="400"/>
        </c:scaling>
        <c:axPos val="l"/>
        <c:majorGridlines/>
        <c:numFmt formatCode="General" sourceLinked="1"/>
        <c:tickLblPos val="nextTo"/>
        <c:crossAx val="94617984"/>
        <c:crosses val="autoZero"/>
        <c:crossBetween val="between"/>
        <c:majorUnit val="10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ko-K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ko-KR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MD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진흥공업</c:v>
                </c:pt>
                <c:pt idx="1">
                  <c:v>A사</c:v>
                </c:pt>
                <c:pt idx="2">
                  <c:v>B사</c:v>
                </c:pt>
                <c:pt idx="3">
                  <c:v>C사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138</c:v>
                </c:pt>
                <c:pt idx="1">
                  <c:v>123</c:v>
                </c:pt>
                <c:pt idx="2">
                  <c:v>139</c:v>
                </c:pt>
                <c:pt idx="3">
                  <c:v>122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TD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진흥공업</c:v>
                </c:pt>
                <c:pt idx="1">
                  <c:v>A사</c:v>
                </c:pt>
                <c:pt idx="2">
                  <c:v>B사</c:v>
                </c:pt>
                <c:pt idx="3">
                  <c:v>C사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139</c:v>
                </c:pt>
                <c:pt idx="1">
                  <c:v>128</c:v>
                </c:pt>
                <c:pt idx="2">
                  <c:v>137</c:v>
                </c:pt>
                <c:pt idx="3">
                  <c:v>126</c:v>
                </c:pt>
              </c:numCache>
            </c:numRef>
          </c:val>
        </c:ser>
        <c:axId val="94776320"/>
        <c:axId val="94782208"/>
      </c:barChart>
      <c:catAx>
        <c:axId val="94776320"/>
        <c:scaling>
          <c:orientation val="minMax"/>
        </c:scaling>
        <c:axPos val="b"/>
        <c:tickLblPos val="nextTo"/>
        <c:crossAx val="94782208"/>
        <c:crosses val="autoZero"/>
        <c:auto val="1"/>
        <c:lblAlgn val="ctr"/>
        <c:lblOffset val="100"/>
      </c:catAx>
      <c:valAx>
        <c:axId val="94782208"/>
        <c:scaling>
          <c:orientation val="minMax"/>
          <c:max val="150"/>
          <c:min val="100"/>
        </c:scaling>
        <c:axPos val="l"/>
        <c:majorGridlines/>
        <c:numFmt formatCode="General" sourceLinked="1"/>
        <c:tickLblPos val="nextTo"/>
        <c:crossAx val="94776320"/>
        <c:crosses val="autoZero"/>
        <c:crossBetween val="between"/>
        <c:majorUnit val="10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ko-KR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ko-KR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0hr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진흥공업</c:v>
                </c:pt>
                <c:pt idx="1">
                  <c:v>A사</c:v>
                </c:pt>
                <c:pt idx="2">
                  <c:v>B사</c:v>
                </c:pt>
                <c:pt idx="3">
                  <c:v>C사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2hr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진흥공업</c:v>
                </c:pt>
                <c:pt idx="1">
                  <c:v>A사</c:v>
                </c:pt>
                <c:pt idx="2">
                  <c:v>B사</c:v>
                </c:pt>
                <c:pt idx="3">
                  <c:v>C사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99</c:v>
                </c:pt>
                <c:pt idx="1">
                  <c:v>99</c:v>
                </c:pt>
                <c:pt idx="2">
                  <c:v>99</c:v>
                </c:pt>
                <c:pt idx="3">
                  <c:v>99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4hr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진흥공업</c:v>
                </c:pt>
                <c:pt idx="1">
                  <c:v>A사</c:v>
                </c:pt>
                <c:pt idx="2">
                  <c:v>B사</c:v>
                </c:pt>
                <c:pt idx="3">
                  <c:v>C사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99</c:v>
                </c:pt>
                <c:pt idx="1">
                  <c:v>99</c:v>
                </c:pt>
                <c:pt idx="2">
                  <c:v>99</c:v>
                </c:pt>
                <c:pt idx="3">
                  <c:v>99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6hr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진흥공업</c:v>
                </c:pt>
                <c:pt idx="1">
                  <c:v>A사</c:v>
                </c:pt>
                <c:pt idx="2">
                  <c:v>B사</c:v>
                </c:pt>
                <c:pt idx="3">
                  <c:v>C사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99</c:v>
                </c:pt>
                <c:pt idx="1">
                  <c:v>99</c:v>
                </c:pt>
                <c:pt idx="2">
                  <c:v>99</c:v>
                </c:pt>
                <c:pt idx="3">
                  <c:v>99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8hr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진흥공업</c:v>
                </c:pt>
                <c:pt idx="1">
                  <c:v>A사</c:v>
                </c:pt>
                <c:pt idx="2">
                  <c:v>B사</c:v>
                </c:pt>
                <c:pt idx="3">
                  <c:v>C사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0">
                  <c:v>99</c:v>
                </c:pt>
                <c:pt idx="1">
                  <c:v>99</c:v>
                </c:pt>
                <c:pt idx="2">
                  <c:v>99</c:v>
                </c:pt>
                <c:pt idx="3">
                  <c:v>99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10hr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진흥공업</c:v>
                </c:pt>
                <c:pt idx="1">
                  <c:v>A사</c:v>
                </c:pt>
                <c:pt idx="2">
                  <c:v>B사</c:v>
                </c:pt>
                <c:pt idx="3">
                  <c:v>C사</c:v>
                </c:pt>
              </c:strCache>
            </c:strRef>
          </c:cat>
          <c:val>
            <c:numRef>
              <c:f>Sheet1!$G$2:$G$5</c:f>
              <c:numCache>
                <c:formatCode>General</c:formatCode>
                <c:ptCount val="4"/>
                <c:pt idx="0">
                  <c:v>99</c:v>
                </c:pt>
                <c:pt idx="1">
                  <c:v>99</c:v>
                </c:pt>
                <c:pt idx="2">
                  <c:v>99</c:v>
                </c:pt>
                <c:pt idx="3">
                  <c:v>99</c:v>
                </c:pt>
              </c:numCache>
            </c:numRef>
          </c:val>
        </c:ser>
        <c:axId val="96092928"/>
        <c:axId val="96094464"/>
      </c:barChart>
      <c:catAx>
        <c:axId val="96092928"/>
        <c:scaling>
          <c:orientation val="minMax"/>
        </c:scaling>
        <c:axPos val="b"/>
        <c:tickLblPos val="nextTo"/>
        <c:crossAx val="96094464"/>
        <c:crosses val="autoZero"/>
        <c:auto val="1"/>
        <c:lblAlgn val="ctr"/>
        <c:lblOffset val="100"/>
      </c:catAx>
      <c:valAx>
        <c:axId val="96094464"/>
        <c:scaling>
          <c:orientation val="minMax"/>
          <c:max val="110"/>
          <c:min val="80"/>
        </c:scaling>
        <c:axPos val="l"/>
        <c:majorGridlines/>
        <c:numFmt formatCode="General" sourceLinked="1"/>
        <c:tickLblPos val="nextTo"/>
        <c:crossAx val="96092928"/>
        <c:crosses val="autoZero"/>
        <c:crossBetween val="between"/>
        <c:majorUnit val="5"/>
      </c:valAx>
    </c:plotArea>
    <c:legend>
      <c:legendPos val="r"/>
      <c:layout>
        <c:manualLayout>
          <c:xMode val="edge"/>
          <c:yMode val="edge"/>
          <c:x val="0.88943327727827382"/>
          <c:y val="4.3127292522649803E-2"/>
          <c:w val="0.10131460244416247"/>
          <c:h val="0.91374541495470074"/>
        </c:manualLayout>
      </c:layout>
    </c:legend>
    <c:plotVisOnly val="1"/>
  </c:chart>
  <c:txPr>
    <a:bodyPr/>
    <a:lstStyle/>
    <a:p>
      <a:pPr>
        <a:defRPr sz="1800"/>
      </a:pPr>
      <a:endParaRPr lang="ko-KR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ko-KR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0hr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진흥공업</c:v>
                </c:pt>
                <c:pt idx="1">
                  <c:v>A사</c:v>
                </c:pt>
                <c:pt idx="2">
                  <c:v>B사</c:v>
                </c:pt>
                <c:pt idx="3">
                  <c:v>C사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2hr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진흥공업</c:v>
                </c:pt>
                <c:pt idx="1">
                  <c:v>A사</c:v>
                </c:pt>
                <c:pt idx="2">
                  <c:v>B사</c:v>
                </c:pt>
                <c:pt idx="3">
                  <c:v>C사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99</c:v>
                </c:pt>
                <c:pt idx="1">
                  <c:v>99</c:v>
                </c:pt>
                <c:pt idx="2">
                  <c:v>99</c:v>
                </c:pt>
                <c:pt idx="3">
                  <c:v>99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4hr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진흥공업</c:v>
                </c:pt>
                <c:pt idx="1">
                  <c:v>A사</c:v>
                </c:pt>
                <c:pt idx="2">
                  <c:v>B사</c:v>
                </c:pt>
                <c:pt idx="3">
                  <c:v>C사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99</c:v>
                </c:pt>
                <c:pt idx="1">
                  <c:v>99</c:v>
                </c:pt>
                <c:pt idx="2">
                  <c:v>99</c:v>
                </c:pt>
                <c:pt idx="3">
                  <c:v>99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6hr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진흥공업</c:v>
                </c:pt>
                <c:pt idx="1">
                  <c:v>A사</c:v>
                </c:pt>
                <c:pt idx="2">
                  <c:v>B사</c:v>
                </c:pt>
                <c:pt idx="3">
                  <c:v>C사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99</c:v>
                </c:pt>
                <c:pt idx="1">
                  <c:v>99</c:v>
                </c:pt>
                <c:pt idx="2">
                  <c:v>99</c:v>
                </c:pt>
                <c:pt idx="3">
                  <c:v>99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8hr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진흥공업</c:v>
                </c:pt>
                <c:pt idx="1">
                  <c:v>A사</c:v>
                </c:pt>
                <c:pt idx="2">
                  <c:v>B사</c:v>
                </c:pt>
                <c:pt idx="3">
                  <c:v>C사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0">
                  <c:v>99</c:v>
                </c:pt>
                <c:pt idx="1">
                  <c:v>99</c:v>
                </c:pt>
                <c:pt idx="2">
                  <c:v>99</c:v>
                </c:pt>
                <c:pt idx="3">
                  <c:v>99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10hr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진흥공업</c:v>
                </c:pt>
                <c:pt idx="1">
                  <c:v>A사</c:v>
                </c:pt>
                <c:pt idx="2">
                  <c:v>B사</c:v>
                </c:pt>
                <c:pt idx="3">
                  <c:v>C사</c:v>
                </c:pt>
              </c:strCache>
            </c:strRef>
          </c:cat>
          <c:val>
            <c:numRef>
              <c:f>Sheet1!$G$2:$G$5</c:f>
              <c:numCache>
                <c:formatCode>General</c:formatCode>
                <c:ptCount val="4"/>
                <c:pt idx="0">
                  <c:v>99</c:v>
                </c:pt>
                <c:pt idx="1">
                  <c:v>99</c:v>
                </c:pt>
                <c:pt idx="2">
                  <c:v>99</c:v>
                </c:pt>
                <c:pt idx="3">
                  <c:v>99</c:v>
                </c:pt>
              </c:numCache>
            </c:numRef>
          </c:val>
        </c:ser>
        <c:axId val="96410240"/>
        <c:axId val="96424320"/>
      </c:barChart>
      <c:catAx>
        <c:axId val="96410240"/>
        <c:scaling>
          <c:orientation val="minMax"/>
        </c:scaling>
        <c:axPos val="b"/>
        <c:tickLblPos val="nextTo"/>
        <c:crossAx val="96424320"/>
        <c:crosses val="autoZero"/>
        <c:auto val="1"/>
        <c:lblAlgn val="ctr"/>
        <c:lblOffset val="100"/>
      </c:catAx>
      <c:valAx>
        <c:axId val="96424320"/>
        <c:scaling>
          <c:orientation val="minMax"/>
          <c:max val="110"/>
          <c:min val="80"/>
        </c:scaling>
        <c:axPos val="l"/>
        <c:majorGridlines/>
        <c:numFmt formatCode="General" sourceLinked="1"/>
        <c:tickLblPos val="nextTo"/>
        <c:crossAx val="96410240"/>
        <c:crosses val="autoZero"/>
        <c:crossBetween val="between"/>
        <c:majorUnit val="5"/>
      </c:valAx>
    </c:plotArea>
    <c:legend>
      <c:legendPos val="r"/>
      <c:layout>
        <c:manualLayout>
          <c:xMode val="edge"/>
          <c:yMode val="edge"/>
          <c:x val="0.88943327727827382"/>
          <c:y val="4.3127292522649803E-2"/>
          <c:w val="0.10131460244416247"/>
          <c:h val="0.91374541495470074"/>
        </c:manualLayout>
      </c:layout>
    </c:legend>
    <c:plotVisOnly val="1"/>
  </c:chart>
  <c:txPr>
    <a:bodyPr/>
    <a:lstStyle/>
    <a:p>
      <a:pPr>
        <a:defRPr sz="1800"/>
      </a:pPr>
      <a:endParaRPr lang="ko-KR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24" name="Rectangle 24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A849C5AD-4428-4E9C-9C84-11B72C9365FB}" type="datetimeFigureOut">
              <a:rPr lang="en-US" smtClean="0"/>
              <a:pPr/>
              <a:t>8/12/2010</a:t>
            </a:fld>
            <a:endParaRPr lang="en-US" smtClean="0"/>
          </a:p>
        </p:txBody>
      </p:sp>
      <p:sp>
        <p:nvSpPr>
          <p:cNvPr id="30" name="Rectangle 30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8C596567-A38F-4CEF-B37F-9B9D120D62CE}" type="slidenum">
              <a:rPr lang="en-US" smtClean="0"/>
              <a:pPr/>
              <a:t>‹#›</a:t>
            </a:fld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4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15" name="Rectangle 15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D7547E60-4BE7-4E4E-9AAA-5EE35AEC995C}" type="datetimeFigureOut">
              <a:rPr lang="en-US" smtClean="0"/>
              <a:pPr/>
              <a:t>8/12/2010</a:t>
            </a:fld>
            <a:endParaRPr lang="en-US" smtClean="0"/>
          </a:p>
        </p:txBody>
      </p:sp>
      <p:sp>
        <p:nvSpPr>
          <p:cNvPr id="23" name="Rectangle 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28" name="Rectangle 28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CA077768-21C8-4125-A345-258E48D2EED0}" type="slidenum">
              <a:rPr lang="en-US" smtClean="0"/>
              <a:pPr/>
              <a:t>‹#›</a:t>
            </a:fld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jpg"/>
          <p:cNvPicPr>
            <a:picLocks noChangeAspect="1"/>
          </p:cNvPicPr>
          <p:nvPr/>
        </p:nvPicPr>
        <p:blipFill>
          <a:blip r:embed="rId2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2.png"/>
          <p:cNvPicPr>
            <a:picLocks noChangeAspect="1"/>
          </p:cNvPicPr>
          <p:nvPr/>
        </p:nvPicPr>
        <p:blipFill>
          <a:blip r:embed="rId3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3.png"/>
          <p:cNvPicPr>
            <a:picLocks noChangeAspect="1"/>
          </p:cNvPicPr>
          <p:nvPr/>
        </p:nvPicPr>
        <p:blipFill>
          <a:blip r:embed="rId4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4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Rectangle 31"/>
          <p:cNvSpPr>
            <a:spLocks noGrp="1"/>
          </p:cNvSpPr>
          <p:nvPr>
            <p:ph type="subTitle" idx="1"/>
          </p:nvPr>
        </p:nvSpPr>
        <p:spPr>
          <a:xfrm>
            <a:off x="2492734" y="5094577"/>
            <a:ext cx="6194066" cy="925223"/>
          </a:xfrm>
        </p:spPr>
        <p:txBody>
          <a:bodyPr/>
          <a:lstStyle>
            <a:lvl1pPr marL="0" indent="0" algn="r">
              <a:buNone/>
              <a:defRPr sz="28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ctrTitle"/>
          </p:nvPr>
        </p:nvSpPr>
        <p:spPr>
          <a:xfrm>
            <a:off x="1108986" y="3606800"/>
            <a:ext cx="7577814" cy="1470025"/>
          </a:xfrm>
        </p:spPr>
        <p:txBody>
          <a:bodyPr anchor="b" anchorCtr="0"/>
          <a:lstStyle>
            <a:lvl1pPr algn="r">
              <a:defRPr sz="40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8/12/2010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smtClean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8/12/2010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8/12/2010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8/12/2010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2단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smtClean="0"/>
          </a:p>
        </p:txBody>
      </p:sp>
      <p:sp>
        <p:nvSpPr>
          <p:cNvPr id="11" name="Rectangle 11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smtClean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8/12/2010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smtClean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8/12/2010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30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smtClean="0"/>
          </a:p>
        </p:txBody>
      </p:sp>
      <p:sp>
        <p:nvSpPr>
          <p:cNvPr id="17" name="Rectangle 17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smtClean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8/12/2010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 l="70000" t="2000" r="2000" b="9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5.png"/>
          <p:cNvPicPr>
            <a:picLocks noChangeAspect="1"/>
          </p:cNvPicPr>
          <p:nvPr/>
        </p:nvPicPr>
        <p:blipFill>
          <a:blip r:embed="rId10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6.pn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Rectangle 30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12" name="Rectangl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 smtClean="0"/>
          </a:p>
        </p:txBody>
      </p:sp>
      <p:sp>
        <p:nvSpPr>
          <p:cNvPr id="6" name="Rectangle 6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fld id="{5C14FD69-4A85-4715-A222-ABB225B63BC6}" type="datetimeFigureOut">
              <a:rPr lang="en-US" smtClean="0"/>
              <a:pPr/>
              <a:t>8/12/2010</a:t>
            </a:fld>
            <a:endParaRPr lang="en-US" sz="1000" dirty="0" smtClean="0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+mn-lt"/>
              </a:defRPr>
            </a:lvl1pPr>
          </a:lstStyle>
          <a:p>
            <a:pPr algn="ctr"/>
            <a:endParaRPr lang="en-US" sz="1000" smtClean="0"/>
          </a:p>
        </p:txBody>
      </p:sp>
      <p:sp>
        <p:nvSpPr>
          <p:cNvPr id="21" name="Rectangle 21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 sz="10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defPPr>
        <a:defRPr sz="4400">
          <a:solidFill>
            <a:schemeClr val="tx1"/>
          </a:solidFill>
          <a:latin typeface="+mj-lt"/>
          <a:ea typeface="+mj-ea"/>
          <a:cs typeface="+mj-cs"/>
        </a:defRPr>
      </a:defPPr>
      <a:lvl1pPr algn="l" eaLnBrk="1" latinLnBrk="1" hangingPunct="1">
        <a:buNone/>
        <a:defRPr sz="3600">
          <a:solidFill>
            <a:schemeClr val="tx1">
              <a:alpha val="100000"/>
            </a:schemeClr>
          </a:solidFill>
          <a:latin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342900" indent="-342900" eaLnBrk="1" latinLnBrk="1" hangingPunct="1">
        <a:buChar char="•"/>
        <a:defRPr sz="2800">
          <a:latin typeface="+mn-lt"/>
        </a:defRPr>
      </a:lvl1pPr>
      <a:lvl2pPr marL="742950" indent="-285750" eaLnBrk="1" latinLnBrk="1" hangingPunct="1">
        <a:buChar char="–"/>
        <a:defRPr sz="2400">
          <a:latin typeface="+mn-lt"/>
        </a:defRPr>
      </a:lvl2pPr>
      <a:lvl3pPr marL="1143000" indent="-228600" eaLnBrk="1" latinLnBrk="1" hangingPunct="1">
        <a:buChar char="•"/>
        <a:defRPr sz="2400">
          <a:latin typeface="+mn-lt"/>
        </a:defRPr>
      </a:lvl3pPr>
      <a:lvl4pPr marL="1600200" indent="-228600" eaLnBrk="1" latinLnBrk="1" hangingPunct="1">
        <a:buChar char="–"/>
        <a:defRPr sz="2000">
          <a:latin typeface="+mn-lt"/>
        </a:defRPr>
      </a:lvl4pPr>
      <a:lvl5pPr marL="2057400" indent="-228600" eaLnBrk="1" latinLnBrk="1" hangingPunct="1">
        <a:buChar char="»"/>
        <a:defRPr sz="2000">
          <a:latin typeface="+mn-lt"/>
        </a:defRPr>
      </a:lvl5pPr>
      <a:lvl6pPr marL="2514600" indent="-228600" eaLnBrk="1" latinLnBrk="1" hangingPunct="1">
        <a:buChar char="•"/>
        <a:defRPr sz="2000"/>
      </a:lvl6pPr>
      <a:lvl7pPr marL="2971800" indent="-228600" eaLnBrk="1" latinLnBrk="1" hangingPunct="1">
        <a:buChar char="•"/>
        <a:defRPr sz="2000"/>
      </a:lvl7pPr>
      <a:lvl8pPr marL="3429000" indent="-228600" eaLnBrk="1" latinLnBrk="1" hangingPunct="1">
        <a:buChar char="•"/>
        <a:defRPr sz="2000"/>
      </a:lvl8pPr>
      <a:lvl9pPr marL="3886200" indent="-228600" eaLnBrk="1" latinLnBrk="1" hangingPunct="1">
        <a:buChar char="•"/>
        <a:defRPr sz="2000"/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latinLnBrk="1" hangingPunct="1">
        <a:defRPr/>
      </a:lvl1pPr>
      <a:lvl2pPr marL="457200" eaLnBrk="1" latinLnBrk="1" hangingPunct="1">
        <a:defRPr/>
      </a:lvl2pPr>
      <a:lvl3pPr marL="914400" eaLnBrk="1" latinLnBrk="1" hangingPunct="1">
        <a:defRPr/>
      </a:lvl3pPr>
      <a:lvl4pPr marL="1371600" eaLnBrk="1" latinLnBrk="1" hangingPunct="1">
        <a:defRPr/>
      </a:lvl4pPr>
      <a:lvl5pPr marL="1828800" eaLnBrk="1" latinLnBrk="1" hangingPunct="1">
        <a:defRPr/>
      </a:lvl5pPr>
      <a:lvl6pPr marL="2286000" eaLnBrk="1" latinLnBrk="1" hangingPunct="1">
        <a:defRPr/>
      </a:lvl6pPr>
      <a:lvl7pPr marL="2743200" eaLnBrk="1" latinLnBrk="1" hangingPunct="1">
        <a:defRPr/>
      </a:lvl7pPr>
      <a:lvl8pPr marL="3200400" eaLnBrk="1" latinLnBrk="1" hangingPunct="1">
        <a:defRPr/>
      </a:lvl8pPr>
      <a:lvl9pPr marL="3657600" eaLnBrk="1" latinLnBrk="1" hangingPunct="1">
        <a:defRPr/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부제목 1"/>
          <p:cNvSpPr>
            <a:spLocks noGrp="1"/>
          </p:cNvSpPr>
          <p:nvPr>
            <p:ph type="subTitle" idx="1"/>
          </p:nvPr>
        </p:nvSpPr>
        <p:spPr>
          <a:xfrm>
            <a:off x="2492375" y="5000636"/>
            <a:ext cx="6194425" cy="140654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ko-KR" dirty="0" smtClean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(</a:t>
            </a:r>
            <a:r>
              <a:rPr lang="ko-KR" altLang="en-US" dirty="0" smtClean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주</a:t>
            </a:r>
            <a:r>
              <a:rPr lang="en-US" altLang="ko-KR" dirty="0" smtClean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)</a:t>
            </a:r>
            <a:r>
              <a:rPr lang="ko-KR" altLang="en-US" dirty="0" smtClean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진흥공업</a:t>
            </a:r>
            <a:endParaRPr lang="en-US" altLang="ko-KR" dirty="0" smtClean="0">
              <a:solidFill>
                <a:srgbClr val="000000"/>
              </a:solidFill>
              <a:latin typeface="HY견고딕" pitchFamily="18" charset="-127"/>
              <a:ea typeface="HY견고딕" pitchFamily="18" charset="-127"/>
            </a:endParaRP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ko-KR" altLang="en-US" dirty="0" smtClean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종합연구소 </a:t>
            </a:r>
            <a:r>
              <a:rPr lang="en-US" altLang="ko-KR" dirty="0" smtClean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/ </a:t>
            </a:r>
            <a:r>
              <a:rPr lang="ko-KR" altLang="en-US" dirty="0" smtClean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조민섭</a:t>
            </a:r>
          </a:p>
        </p:txBody>
      </p:sp>
      <p:sp>
        <p:nvSpPr>
          <p:cNvPr id="5" name="제목 2"/>
          <p:cNvSpPr>
            <a:spLocks noGrp="1"/>
          </p:cNvSpPr>
          <p:nvPr>
            <p:ph type="ctrTitle"/>
          </p:nvPr>
        </p:nvSpPr>
        <p:spPr>
          <a:xfrm>
            <a:off x="1143000" y="2286000"/>
            <a:ext cx="7577138" cy="1470025"/>
          </a:xfrm>
        </p:spPr>
        <p:txBody>
          <a:bodyPr anchor="ctr"/>
          <a:lstStyle/>
          <a:p>
            <a:pPr algn="ctr"/>
            <a:r>
              <a:rPr lang="en-US" altLang="ko-KR" sz="4800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4</a:t>
            </a:r>
            <a:r>
              <a:rPr lang="ko-KR" altLang="en-US" sz="4800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개사 </a:t>
            </a:r>
            <a:r>
              <a:rPr lang="en-US" altLang="ko-KR" sz="4800" dirty="0" smtClean="0">
                <a:solidFill>
                  <a:srgbClr val="C00000"/>
                </a:solidFill>
                <a:latin typeface="HY견고딕" pitchFamily="18" charset="-127"/>
                <a:ea typeface="HY견고딕" pitchFamily="18" charset="-127"/>
              </a:rPr>
              <a:t>Keypad</a:t>
            </a:r>
            <a:r>
              <a:rPr lang="en-US" altLang="ko-KR" sz="4800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4800" dirty="0" smtClean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비교 분석</a:t>
            </a:r>
          </a:p>
        </p:txBody>
      </p:sp>
      <p:sp>
        <p:nvSpPr>
          <p:cNvPr id="6" name="부제목 1"/>
          <p:cNvSpPr txBox="1">
            <a:spLocks/>
          </p:cNvSpPr>
          <p:nvPr/>
        </p:nvSpPr>
        <p:spPr>
          <a:xfrm>
            <a:off x="2500298" y="3643314"/>
            <a:ext cx="6194425" cy="71438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marR="0" lvl="0" indent="0" algn="r" defTabSz="914400" eaLnBrk="1" fontAlgn="auto" latinLnBrk="1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2800" kern="0" dirty="0" smtClean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2010. 07. 23.</a:t>
            </a:r>
            <a:endParaRPr kumimoji="0" lang="en-US" altLang="ko-KR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내용 개체 틀 6" descr="DSC05139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979712" y="1844824"/>
            <a:ext cx="4248472" cy="3186354"/>
          </a:xfrm>
        </p:spPr>
      </p:pic>
      <p:sp>
        <p:nvSpPr>
          <p:cNvPr id="6" name="내용 개체 틀 5"/>
          <p:cNvSpPr>
            <a:spLocks noGrp="1"/>
          </p:cNvSpPr>
          <p:nvPr>
            <p:ph sz="half" idx="2"/>
          </p:nvPr>
        </p:nvSpPr>
        <p:spPr>
          <a:xfrm>
            <a:off x="428596" y="5214950"/>
            <a:ext cx="8143932" cy="128588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en-US" sz="2000" b="1" dirty="0" smtClean="0">
                <a:latin typeface="맑은 고딕" pitchFamily="50" charset="-127"/>
                <a:ea typeface="맑은 고딕" pitchFamily="50" charset="-127"/>
              </a:rPr>
              <a:t>시험조건</a:t>
            </a:r>
            <a:endParaRPr lang="en-US" altLang="ko-KR" sz="2000" b="1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ct val="150000"/>
              </a:lnSpc>
              <a:buNone/>
            </a:pPr>
            <a:r>
              <a:rPr lang="ko-KR" altLang="ko-KR" sz="1600" dirty="0" smtClean="0">
                <a:latin typeface="맑은 고딕" pitchFamily="50" charset="-127"/>
                <a:ea typeface="맑은 고딕" pitchFamily="50" charset="-127"/>
              </a:rPr>
              <a:t>①</a:t>
            </a: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 100mm X 100mm </a:t>
            </a:r>
            <a:r>
              <a:rPr lang="ko-KR" altLang="en-US" sz="1600" dirty="0" smtClean="0">
                <a:latin typeface="맑은 고딕" pitchFamily="50" charset="-127"/>
                <a:ea typeface="맑은 고딕" pitchFamily="50" charset="-127"/>
              </a:rPr>
              <a:t>시편채취 후 열풍 건조 </a:t>
            </a:r>
            <a:r>
              <a:rPr lang="ko-KR" altLang="en-US" sz="1600" dirty="0" err="1" smtClean="0">
                <a:latin typeface="맑은 고딕" pitchFamily="50" charset="-127"/>
                <a:ea typeface="맑은 고딕" pitchFamily="50" charset="-127"/>
              </a:rPr>
              <a:t>오븐기에서</a:t>
            </a:r>
            <a:r>
              <a:rPr lang="ko-KR" altLang="en-US" sz="16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120℃ </a:t>
            </a:r>
            <a:r>
              <a:rPr lang="ko-KR" altLang="en-US" sz="1600" dirty="0" smtClean="0">
                <a:latin typeface="맑은 고딕" pitchFamily="50" charset="-127"/>
                <a:ea typeface="맑은 고딕" pitchFamily="50" charset="-127"/>
              </a:rPr>
              <a:t>실험</a:t>
            </a:r>
            <a:endParaRPr lang="en-US" altLang="ko-KR" sz="160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ct val="150000"/>
              </a:lnSpc>
              <a:buNone/>
            </a:pPr>
            <a:r>
              <a:rPr lang="ko-KR" altLang="en-US" sz="1600" dirty="0" smtClean="0">
                <a:latin typeface="맑은 고딕" pitchFamily="50" charset="-127"/>
                <a:ea typeface="맑은 고딕" pitchFamily="50" charset="-127"/>
              </a:rPr>
              <a:t>② </a:t>
            </a: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2</a:t>
            </a:r>
            <a:r>
              <a:rPr lang="ko-KR" altLang="en-US" sz="1600" dirty="0" smtClean="0">
                <a:latin typeface="맑은 고딕" pitchFamily="50" charset="-127"/>
                <a:ea typeface="맑은 고딕" pitchFamily="50" charset="-127"/>
              </a:rPr>
              <a:t>시간 간격으로 총 </a:t>
            </a: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10</a:t>
            </a:r>
            <a:r>
              <a:rPr lang="ko-KR" altLang="en-US" sz="1600" dirty="0" smtClean="0">
                <a:latin typeface="맑은 고딕" pitchFamily="50" charset="-127"/>
                <a:ea typeface="맑은 고딕" pitchFamily="50" charset="-127"/>
              </a:rPr>
              <a:t>시간 동안 실험</a:t>
            </a:r>
            <a:endParaRPr lang="ko-KR" altLang="en-US" sz="16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3. </a:t>
            </a:r>
            <a:r>
              <a:rPr lang="ko-KR" altLang="en-US" b="1" dirty="0" err="1" smtClean="0">
                <a:latin typeface="맑은 고딕" pitchFamily="50" charset="-127"/>
                <a:ea typeface="맑은 고딕" pitchFamily="50" charset="-127"/>
              </a:rPr>
              <a:t>수축률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TEST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3-1. </a:t>
            </a:r>
            <a:r>
              <a:rPr lang="ko-KR" altLang="en-US" b="1" dirty="0" err="1" smtClean="0">
                <a:latin typeface="맑은 고딕" pitchFamily="50" charset="-127"/>
                <a:ea typeface="맑은 고딕" pitchFamily="50" charset="-127"/>
              </a:rPr>
              <a:t>수축률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TEST</a:t>
            </a:r>
            <a:endParaRPr lang="ko-KR" altLang="en-US" dirty="0"/>
          </a:p>
        </p:txBody>
      </p:sp>
      <p:sp>
        <p:nvSpPr>
          <p:cNvPr id="12" name="제목 3"/>
          <p:cNvSpPr txBox="1">
            <a:spLocks/>
          </p:cNvSpPr>
          <p:nvPr/>
        </p:nvSpPr>
        <p:spPr>
          <a:xfrm>
            <a:off x="485804" y="1500174"/>
            <a:ext cx="8229600" cy="500066"/>
          </a:xfrm>
          <a:prstGeom prst="rect">
            <a:avLst/>
          </a:prstGeom>
        </p:spPr>
        <p:txBody>
          <a:bodyPr anchor="b" anchorCtr="0">
            <a:normAutofit lnSpcReduction="10000"/>
          </a:bodyPr>
          <a:lstStyle/>
          <a:p>
            <a:pPr marL="0" marR="0" lvl="0" indent="0" algn="l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2800" kern="0" dirty="0" smtClean="0">
                <a:solidFill>
                  <a:schemeClr val="tx1">
                    <a:alpha val="100000"/>
                  </a:schemeClr>
                </a:solidFill>
                <a:latin typeface="맑은 고딕" pitchFamily="50" charset="-127"/>
                <a:ea typeface="맑은 고딕" pitchFamily="50" charset="-127"/>
              </a:rPr>
              <a:t>○ 실험결과 데이터</a:t>
            </a:r>
            <a:r>
              <a:rPr lang="en-US" altLang="ko-KR" sz="2800" kern="0" dirty="0" smtClean="0">
                <a:solidFill>
                  <a:schemeClr val="tx1">
                    <a:alpha val="100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800" kern="0" dirty="0" smtClean="0">
                <a:solidFill>
                  <a:schemeClr val="tx1">
                    <a:alpha val="100000"/>
                  </a:schemeClr>
                </a:solidFill>
                <a:latin typeface="맑은 고딕" pitchFamily="50" charset="-127"/>
                <a:ea typeface="맑은 고딕" pitchFamily="50" charset="-127"/>
              </a:rPr>
              <a:t>단위 </a:t>
            </a:r>
            <a:r>
              <a:rPr lang="en-US" altLang="ko-KR" sz="2800" kern="0" dirty="0" smtClean="0">
                <a:solidFill>
                  <a:schemeClr val="tx1">
                    <a:alpha val="100000"/>
                  </a:schemeClr>
                </a:solidFill>
                <a:latin typeface="맑은 고딕" pitchFamily="50" charset="-127"/>
                <a:ea typeface="맑은 고딕" pitchFamily="50" charset="-127"/>
              </a:rPr>
              <a:t>: mm)</a:t>
            </a:r>
            <a:endParaRPr kumimoji="0" lang="ko-KR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1">
                  <a:alpha val="100000"/>
                </a:schemeClr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7" name="내용 개체 틀 6"/>
          <p:cNvGraphicFramePr>
            <a:graphicFrameLocks noGrp="1"/>
          </p:cNvGraphicFramePr>
          <p:nvPr>
            <p:ph sz="half" idx="1"/>
          </p:nvPr>
        </p:nvGraphicFramePr>
        <p:xfrm>
          <a:off x="457201" y="2143122"/>
          <a:ext cx="8115329" cy="4071960"/>
        </p:xfrm>
        <a:graphic>
          <a:graphicData uri="http://schemas.openxmlformats.org/drawingml/2006/table">
            <a:tbl>
              <a:tblPr firstRow="1" bandRow="1"/>
              <a:tblGrid>
                <a:gridCol w="957457"/>
                <a:gridCol w="894734"/>
                <a:gridCol w="894734"/>
                <a:gridCol w="894734"/>
                <a:gridCol w="894734"/>
                <a:gridCol w="894734"/>
                <a:gridCol w="894734"/>
                <a:gridCol w="894734"/>
                <a:gridCol w="894734"/>
              </a:tblGrid>
              <a:tr h="508995"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진흥공업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r>
                        <a:rPr lang="ko-KR" altLang="en-US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사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r>
                        <a:rPr lang="ko-KR" altLang="en-US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사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C</a:t>
                      </a:r>
                      <a:r>
                        <a:rPr lang="ko-KR" altLang="en-US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사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</a:tr>
              <a:tr h="508995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MD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TD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MD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TD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MD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TD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MD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TD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</a:tr>
              <a:tr h="50899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0hr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100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100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100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100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100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100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100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100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0899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2hr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99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99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99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99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99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99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99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99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</a:tr>
              <a:tr h="50899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4hr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99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99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99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99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99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99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99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99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0899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6hr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99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99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99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99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99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99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99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99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</a:tr>
              <a:tr h="50899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8hr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smtClean="0">
                          <a:latin typeface="맑은 고딕" pitchFamily="50" charset="-127"/>
                          <a:ea typeface="맑은 고딕" pitchFamily="50" charset="-127"/>
                        </a:rPr>
                        <a:t>99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99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99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99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99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99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99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99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0899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10hr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smtClean="0">
                          <a:latin typeface="맑은 고딕" pitchFamily="50" charset="-127"/>
                          <a:ea typeface="맑은 고딕" pitchFamily="50" charset="-127"/>
                        </a:rPr>
                        <a:t>99</a:t>
                      </a:r>
                      <a:endParaRPr lang="ko-KR" altLang="en-US" sz="140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99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99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99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99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99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99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99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3-2. </a:t>
            </a:r>
            <a:r>
              <a:rPr lang="ko-KR" altLang="en-US" b="1" dirty="0" err="1" smtClean="0">
                <a:latin typeface="맑은 고딕" pitchFamily="50" charset="-127"/>
                <a:ea typeface="맑은 고딕" pitchFamily="50" charset="-127"/>
              </a:rPr>
              <a:t>수축률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TEST</a:t>
            </a:r>
            <a:endParaRPr lang="ko-KR" altLang="en-US" dirty="0"/>
          </a:p>
        </p:txBody>
      </p:sp>
      <p:graphicFrame>
        <p:nvGraphicFramePr>
          <p:cNvPr id="5" name="내용 개체 틀 10"/>
          <p:cNvGraphicFramePr>
            <a:graphicFrameLocks noGrp="1"/>
          </p:cNvGraphicFramePr>
          <p:nvPr>
            <p:ph sz="half" idx="1"/>
          </p:nvPr>
        </p:nvGraphicFramePr>
        <p:xfrm>
          <a:off x="457200" y="2000240"/>
          <a:ext cx="8235950" cy="1928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제목 3"/>
          <p:cNvSpPr txBox="1">
            <a:spLocks/>
          </p:cNvSpPr>
          <p:nvPr/>
        </p:nvSpPr>
        <p:spPr>
          <a:xfrm>
            <a:off x="485804" y="1500174"/>
            <a:ext cx="8229600" cy="500066"/>
          </a:xfrm>
          <a:prstGeom prst="rect">
            <a:avLst/>
          </a:prstGeom>
        </p:spPr>
        <p:txBody>
          <a:bodyPr anchor="b" anchorCtr="0">
            <a:normAutofit lnSpcReduction="10000"/>
          </a:bodyPr>
          <a:lstStyle/>
          <a:p>
            <a:pPr marL="0" marR="0" lvl="0" indent="0" algn="l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2800" kern="0" dirty="0" smtClean="0">
                <a:solidFill>
                  <a:schemeClr val="tx1">
                    <a:alpha val="100000"/>
                  </a:schemeClr>
                </a:solidFill>
                <a:latin typeface="맑은 고딕" pitchFamily="50" charset="-127"/>
                <a:ea typeface="맑은 고딕" pitchFamily="50" charset="-127"/>
              </a:rPr>
              <a:t>○ </a:t>
            </a:r>
            <a:r>
              <a:rPr lang="en-US" altLang="ko-KR" sz="2800" kern="0" dirty="0" smtClean="0">
                <a:solidFill>
                  <a:schemeClr val="tx1">
                    <a:alpha val="100000"/>
                  </a:schemeClr>
                </a:solidFill>
                <a:latin typeface="맑은 고딕" pitchFamily="50" charset="-127"/>
                <a:ea typeface="맑은 고딕" pitchFamily="50" charset="-127"/>
              </a:rPr>
              <a:t>MD </a:t>
            </a:r>
            <a:r>
              <a:rPr lang="ko-KR" altLang="en-US" sz="2800" kern="0" dirty="0" smtClean="0">
                <a:solidFill>
                  <a:schemeClr val="tx1">
                    <a:alpha val="100000"/>
                  </a:schemeClr>
                </a:solidFill>
                <a:latin typeface="맑은 고딕" pitchFamily="50" charset="-127"/>
                <a:ea typeface="맑은 고딕" pitchFamily="50" charset="-127"/>
              </a:rPr>
              <a:t>실험결과 그래프</a:t>
            </a:r>
            <a:r>
              <a:rPr lang="en-US" altLang="ko-KR" sz="2800" kern="0" dirty="0" smtClean="0">
                <a:solidFill>
                  <a:schemeClr val="tx1">
                    <a:alpha val="100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800" kern="0" dirty="0" smtClean="0">
                <a:solidFill>
                  <a:schemeClr val="tx1">
                    <a:alpha val="100000"/>
                  </a:schemeClr>
                </a:solidFill>
                <a:latin typeface="맑은 고딕" pitchFamily="50" charset="-127"/>
                <a:ea typeface="맑은 고딕" pitchFamily="50" charset="-127"/>
              </a:rPr>
              <a:t>단위 </a:t>
            </a:r>
            <a:r>
              <a:rPr lang="en-US" altLang="ko-KR" sz="2800" kern="0" dirty="0" smtClean="0">
                <a:solidFill>
                  <a:schemeClr val="tx1">
                    <a:alpha val="100000"/>
                  </a:schemeClr>
                </a:solidFill>
                <a:latin typeface="맑은 고딕" pitchFamily="50" charset="-127"/>
                <a:ea typeface="맑은 고딕" pitchFamily="50" charset="-127"/>
              </a:rPr>
              <a:t>: mm)</a:t>
            </a:r>
            <a:endParaRPr kumimoji="0" lang="ko-KR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1">
                  <a:alpha val="100000"/>
                </a:schemeClr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제목 3"/>
          <p:cNvSpPr txBox="1">
            <a:spLocks/>
          </p:cNvSpPr>
          <p:nvPr/>
        </p:nvSpPr>
        <p:spPr>
          <a:xfrm>
            <a:off x="500034" y="3786190"/>
            <a:ext cx="8229600" cy="500066"/>
          </a:xfrm>
          <a:prstGeom prst="rect">
            <a:avLst/>
          </a:prstGeom>
        </p:spPr>
        <p:txBody>
          <a:bodyPr anchor="b" anchorCtr="0">
            <a:normAutofit lnSpcReduction="10000"/>
          </a:bodyPr>
          <a:lstStyle/>
          <a:p>
            <a:pPr marL="0" marR="0" lvl="0" indent="0" algn="l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2800" kern="0" dirty="0" smtClean="0">
                <a:solidFill>
                  <a:schemeClr val="tx1">
                    <a:alpha val="100000"/>
                  </a:schemeClr>
                </a:solidFill>
                <a:latin typeface="맑은 고딕" pitchFamily="50" charset="-127"/>
                <a:ea typeface="맑은 고딕" pitchFamily="50" charset="-127"/>
              </a:rPr>
              <a:t>○ </a:t>
            </a:r>
            <a:r>
              <a:rPr lang="en-US" altLang="ko-KR" sz="2800" kern="0" dirty="0" smtClean="0">
                <a:solidFill>
                  <a:schemeClr val="tx1">
                    <a:alpha val="100000"/>
                  </a:schemeClr>
                </a:solidFill>
                <a:latin typeface="맑은 고딕" pitchFamily="50" charset="-127"/>
                <a:ea typeface="맑은 고딕" pitchFamily="50" charset="-127"/>
              </a:rPr>
              <a:t>TD </a:t>
            </a:r>
            <a:r>
              <a:rPr lang="ko-KR" altLang="en-US" sz="2800" kern="0" dirty="0" smtClean="0">
                <a:solidFill>
                  <a:schemeClr val="tx1">
                    <a:alpha val="100000"/>
                  </a:schemeClr>
                </a:solidFill>
                <a:latin typeface="맑은 고딕" pitchFamily="50" charset="-127"/>
                <a:ea typeface="맑은 고딕" pitchFamily="50" charset="-127"/>
              </a:rPr>
              <a:t>실험결과 그래프</a:t>
            </a:r>
            <a:r>
              <a:rPr lang="en-US" altLang="ko-KR" sz="2800" kern="0" dirty="0" smtClean="0">
                <a:solidFill>
                  <a:schemeClr val="tx1">
                    <a:alpha val="100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800" kern="0" dirty="0" smtClean="0">
                <a:solidFill>
                  <a:schemeClr val="tx1">
                    <a:alpha val="100000"/>
                  </a:schemeClr>
                </a:solidFill>
                <a:latin typeface="맑은 고딕" pitchFamily="50" charset="-127"/>
                <a:ea typeface="맑은 고딕" pitchFamily="50" charset="-127"/>
              </a:rPr>
              <a:t>단위 </a:t>
            </a:r>
            <a:r>
              <a:rPr lang="en-US" altLang="ko-KR" sz="2800" kern="0" dirty="0" smtClean="0">
                <a:solidFill>
                  <a:schemeClr val="tx1">
                    <a:alpha val="100000"/>
                  </a:schemeClr>
                </a:solidFill>
                <a:latin typeface="맑은 고딕" pitchFamily="50" charset="-127"/>
                <a:ea typeface="맑은 고딕" pitchFamily="50" charset="-127"/>
              </a:rPr>
              <a:t>: mm)</a:t>
            </a:r>
            <a:endParaRPr kumimoji="0" lang="ko-KR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1">
                  <a:alpha val="100000"/>
                </a:schemeClr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10" name="내용 개체 틀 10"/>
          <p:cNvGraphicFramePr>
            <a:graphicFrameLocks noGrp="1"/>
          </p:cNvGraphicFramePr>
          <p:nvPr>
            <p:ph sz="half" idx="4294967295"/>
          </p:nvPr>
        </p:nvGraphicFramePr>
        <p:xfrm>
          <a:off x="457200" y="4357694"/>
          <a:ext cx="8235950" cy="1928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l">
              <a:lnSpc>
                <a:spcPct val="200000"/>
              </a:lnSpc>
              <a:spcBef>
                <a:spcPct val="0"/>
              </a:spcBef>
              <a:buFontTx/>
              <a:buNone/>
            </a:pPr>
            <a:r>
              <a:rPr lang="en-US" altLang="ko-KR" sz="30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조건</a:t>
            </a:r>
            <a:endParaRPr lang="en-US" altLang="ko-KR" b="1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l">
              <a:lnSpc>
                <a:spcPct val="200000"/>
              </a:lnSpc>
              <a:spcBef>
                <a:spcPct val="0"/>
              </a:spcBef>
              <a:buFontTx/>
              <a:buNone/>
            </a:pPr>
            <a:r>
              <a:rPr lang="en-US" altLang="ko-KR" sz="18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endParaRPr lang="en-US" altLang="ko-KR" sz="1800" b="1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l">
              <a:lnSpc>
                <a:spcPct val="200000"/>
              </a:lnSpc>
              <a:spcBef>
                <a:spcPct val="0"/>
              </a:spcBef>
              <a:buFontTx/>
              <a:buNone/>
            </a:pPr>
            <a:r>
              <a:rPr lang="en-US" altLang="ko-KR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2</a:t>
            </a:r>
            <a:r>
              <a:rPr lang="en-US" altLang="ko-KR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물성 비교 </a:t>
            </a:r>
            <a:r>
              <a:rPr lang="en-US" altLang="ko-KR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TEST</a:t>
            </a:r>
          </a:p>
          <a:p>
            <a:pPr algn="l">
              <a:lnSpc>
                <a:spcPct val="200000"/>
              </a:lnSpc>
              <a:spcBef>
                <a:spcPct val="0"/>
              </a:spcBef>
              <a:buFontTx/>
              <a:buNone/>
            </a:pPr>
            <a:endParaRPr lang="en-US" altLang="ko-KR" sz="1800" b="1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l">
              <a:lnSpc>
                <a:spcPct val="200000"/>
              </a:lnSpc>
              <a:spcBef>
                <a:spcPct val="0"/>
              </a:spcBef>
              <a:buFontTx/>
              <a:buNone/>
            </a:pPr>
            <a:r>
              <a:rPr lang="en-US" altLang="ko-KR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3. </a:t>
            </a:r>
            <a:r>
              <a:rPr lang="ko-KR" altLang="en-US" b="1" dirty="0" err="1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수축률</a:t>
            </a:r>
            <a:r>
              <a:rPr lang="ko-KR" altLang="en-US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TEST</a:t>
            </a:r>
          </a:p>
          <a:p>
            <a:pPr algn="l">
              <a:lnSpc>
                <a:spcPct val="200000"/>
              </a:lnSpc>
              <a:spcBef>
                <a:spcPct val="0"/>
              </a:spcBef>
              <a:buFontTx/>
              <a:buNone/>
            </a:pPr>
            <a:r>
              <a:rPr lang="en-US" altLang="ko-KR" sz="18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</a:p>
          <a:p>
            <a:pPr algn="l">
              <a:lnSpc>
                <a:spcPct val="200000"/>
              </a:lnSpc>
              <a:spcBef>
                <a:spcPct val="0"/>
              </a:spcBef>
              <a:buFontTx/>
              <a:buNone/>
            </a:pPr>
            <a:r>
              <a:rPr lang="en-US" altLang="ko-KR" sz="18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endParaRPr lang="ko-KR" altLang="en-US" sz="1800" b="1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※ 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목차</a:t>
            </a:r>
            <a:endParaRPr lang="ko-KR" altLang="en-US" b="1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조건</a:t>
            </a:r>
            <a:endParaRPr lang="ko-KR" altLang="en-US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" name="AutoShape 9"/>
          <p:cNvSpPr>
            <a:spLocks noChangeArrowheads="1"/>
          </p:cNvSpPr>
          <p:nvPr/>
        </p:nvSpPr>
        <p:spPr bwMode="auto">
          <a:xfrm>
            <a:off x="217488" y="2170110"/>
            <a:ext cx="8497887" cy="901700"/>
          </a:xfrm>
          <a:prstGeom prst="bevel">
            <a:avLst>
              <a:gd name="adj" fmla="val 6231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5" name="AutoShape 10"/>
          <p:cNvSpPr>
            <a:spLocks noChangeArrowheads="1"/>
          </p:cNvSpPr>
          <p:nvPr/>
        </p:nvSpPr>
        <p:spPr bwMode="auto">
          <a:xfrm>
            <a:off x="58738" y="1500174"/>
            <a:ext cx="2370122" cy="500066"/>
          </a:xfrm>
          <a:prstGeom prst="hexagon">
            <a:avLst>
              <a:gd name="adj" fmla="val 56287"/>
              <a:gd name="vf" fmla="val 115470"/>
            </a:avLst>
          </a:prstGeom>
          <a:gradFill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0" scaled="0"/>
          </a:gradFill>
          <a:ln w="9525">
            <a:solidFill>
              <a:schemeClr val="bg2"/>
            </a:solidFill>
            <a:miter lim="800000"/>
            <a:headEnd/>
            <a:tailEnd/>
          </a:ln>
          <a:effectLst>
            <a:outerShdw dist="53882" dir="27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ko-KR" altLang="en-US" sz="2400" b="1" dirty="0">
                <a:solidFill>
                  <a:srgbClr val="993300"/>
                </a:solidFill>
                <a:latin typeface="맑은 고딕" pitchFamily="50" charset="-127"/>
                <a:ea typeface="맑은 고딕" pitchFamily="50" charset="-127"/>
              </a:rPr>
              <a:t>목   적</a:t>
            </a:r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auto">
          <a:xfrm>
            <a:off x="420688" y="2384424"/>
            <a:ext cx="8150225" cy="387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FontTx/>
              <a:buChar char="•"/>
            </a:pPr>
            <a:r>
              <a:rPr lang="ko-KR" altLang="en-US" sz="1600" b="1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자사와 타사의 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Keypad Film 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간의 물성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 b="1" dirty="0" err="1" smtClean="0">
                <a:latin typeface="맑은 고딕" pitchFamily="50" charset="-127"/>
                <a:ea typeface="맑은 고딕" pitchFamily="50" charset="-127"/>
              </a:rPr>
              <a:t>수축률을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비교 분석 하기 위함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.</a:t>
            </a:r>
            <a:endParaRPr lang="ko-KR" altLang="en-US" sz="11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AutoShape 9"/>
          <p:cNvSpPr>
            <a:spLocks noChangeArrowheads="1"/>
          </p:cNvSpPr>
          <p:nvPr/>
        </p:nvSpPr>
        <p:spPr bwMode="auto">
          <a:xfrm>
            <a:off x="230156" y="4313250"/>
            <a:ext cx="8497887" cy="2330460"/>
          </a:xfrm>
          <a:prstGeom prst="bevel">
            <a:avLst>
              <a:gd name="adj" fmla="val 6231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8" name="AutoShape 10"/>
          <p:cNvSpPr>
            <a:spLocks noChangeArrowheads="1"/>
          </p:cNvSpPr>
          <p:nvPr/>
        </p:nvSpPr>
        <p:spPr bwMode="auto">
          <a:xfrm>
            <a:off x="71406" y="3643314"/>
            <a:ext cx="2370122" cy="500066"/>
          </a:xfrm>
          <a:prstGeom prst="hexagon">
            <a:avLst>
              <a:gd name="adj" fmla="val 56287"/>
              <a:gd name="vf" fmla="val 115470"/>
            </a:avLst>
          </a:prstGeom>
          <a:gradFill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0" scaled="0"/>
          </a:gradFill>
          <a:ln w="9525">
            <a:solidFill>
              <a:schemeClr val="bg2"/>
            </a:solidFill>
            <a:miter lim="800000"/>
            <a:headEnd/>
            <a:tailEnd/>
          </a:ln>
          <a:effectLst>
            <a:outerShdw dist="53882" dir="27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ko-KR" sz="2400" b="1" dirty="0" smtClean="0">
                <a:solidFill>
                  <a:srgbClr val="993300"/>
                </a:solidFill>
                <a:latin typeface="맑은 고딕" pitchFamily="50" charset="-127"/>
                <a:ea typeface="맑은 고딕" pitchFamily="50" charset="-127"/>
              </a:rPr>
              <a:t>TEST </a:t>
            </a:r>
            <a:r>
              <a:rPr lang="ko-KR" altLang="en-US" sz="2400" b="1" dirty="0" smtClean="0">
                <a:solidFill>
                  <a:srgbClr val="993300"/>
                </a:solidFill>
                <a:latin typeface="맑은 고딕" pitchFamily="50" charset="-127"/>
                <a:ea typeface="맑은 고딕" pitchFamily="50" charset="-127"/>
              </a:rPr>
              <a:t>항목</a:t>
            </a:r>
            <a:endParaRPr lang="ko-KR" altLang="en-US" sz="2400" b="1" dirty="0">
              <a:solidFill>
                <a:srgbClr val="9933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433357" y="4608488"/>
            <a:ext cx="4067206" cy="1606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</a:pP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1)  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물성 비교 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TEST</a:t>
            </a:r>
          </a:p>
          <a:p>
            <a:pPr marL="342900" indent="-342900">
              <a:lnSpc>
                <a:spcPct val="120000"/>
              </a:lnSpc>
            </a:pP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    ①  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경도</a:t>
            </a:r>
            <a:endParaRPr lang="en-US" altLang="ko-KR" sz="16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342900" indent="-342900">
              <a:lnSpc>
                <a:spcPct val="120000"/>
              </a:lnSpc>
            </a:pP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    ②  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인장강도</a:t>
            </a:r>
            <a:endParaRPr lang="en-US" altLang="ko-KR" sz="16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342900" indent="-342900">
              <a:lnSpc>
                <a:spcPct val="120000"/>
              </a:lnSpc>
            </a:pP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    ③  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신율</a:t>
            </a:r>
            <a:endParaRPr lang="en-US" altLang="ko-KR" sz="16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342900" indent="-342900">
              <a:lnSpc>
                <a:spcPct val="120000"/>
              </a:lnSpc>
            </a:pP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    ④  </a:t>
            </a:r>
            <a:r>
              <a:rPr lang="ko-KR" altLang="en-US" sz="1600" b="1" dirty="0" err="1" smtClean="0">
                <a:latin typeface="맑은 고딕" pitchFamily="50" charset="-127"/>
                <a:ea typeface="맑은 고딕" pitchFamily="50" charset="-127"/>
              </a:rPr>
              <a:t>인열강도</a:t>
            </a:r>
            <a:endParaRPr lang="en-US" altLang="ko-KR" sz="1600" b="1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4505322" y="4581494"/>
            <a:ext cx="4067206" cy="358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</a:pP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2)  </a:t>
            </a:r>
            <a:r>
              <a:rPr lang="ko-KR" altLang="en-US" sz="1600" b="1" dirty="0" err="1" smtClean="0">
                <a:latin typeface="맑은 고딕" pitchFamily="50" charset="-127"/>
                <a:ea typeface="맑은 고딕" pitchFamily="50" charset="-127"/>
              </a:rPr>
              <a:t>수축률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TEST</a:t>
            </a:r>
            <a:endParaRPr lang="en-US" altLang="ko-KR" sz="1600" b="1" dirty="0" smtClean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물성 비교 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TEST</a:t>
            </a:r>
            <a:endParaRPr lang="ko-KR" altLang="en-US" dirty="0"/>
          </a:p>
        </p:txBody>
      </p:sp>
      <p:graphicFrame>
        <p:nvGraphicFramePr>
          <p:cNvPr id="4" name="Group 114"/>
          <p:cNvGraphicFramePr>
            <a:graphicFrameLocks noGrp="1"/>
          </p:cNvGraphicFramePr>
          <p:nvPr/>
        </p:nvGraphicFramePr>
        <p:xfrm>
          <a:off x="357188" y="1828802"/>
          <a:ext cx="8501062" cy="4529158"/>
        </p:xfrm>
        <a:graphic>
          <a:graphicData uri="http://schemas.openxmlformats.org/drawingml/2006/table">
            <a:tbl>
              <a:tblPr/>
              <a:tblGrid>
                <a:gridCol w="1013271"/>
                <a:gridCol w="867248"/>
                <a:gridCol w="1519906"/>
                <a:gridCol w="1697673"/>
                <a:gridCol w="1701482"/>
                <a:gridCol w="1701482"/>
              </a:tblGrid>
              <a:tr h="52059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진흥공업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사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사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C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사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50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경도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ASTM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Shore A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96±2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95±2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95±2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95±2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</a:tr>
              <a:tr h="52059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인장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en-US" altLang="ko-K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Mpa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MD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46.3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46.3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46.5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47.6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>
                        <a:alpha val="20000"/>
                      </a:srgbClr>
                    </a:solidFill>
                  </a:tcPr>
                </a:tc>
              </a:tr>
              <a:tr h="52059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TD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46.3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47.8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47.8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47.9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59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신율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(%)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MD</a:t>
                      </a:r>
                      <a:endParaRPr kumimoji="0" lang="ko-KR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432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434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431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429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</a:tr>
              <a:tr h="52059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TD</a:t>
                      </a:r>
                      <a:endParaRPr kumimoji="0" lang="ko-KR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429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432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426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428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59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인열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en-US" altLang="ko-K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kgf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/cm2)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4325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MD</a:t>
                      </a:r>
                      <a:endParaRPr kumimoji="0" lang="ko-KR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4325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138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4325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123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4325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139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4325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122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4325">
                        <a:alpha val="50000"/>
                      </a:srgbClr>
                    </a:solidFill>
                  </a:tcPr>
                </a:tc>
              </a:tr>
              <a:tr h="52059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TD</a:t>
                      </a:r>
                      <a:endParaRPr kumimoji="0" lang="ko-KR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139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128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137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126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내용 개체 틀 8" descr="DSC05239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79264" y="1600200"/>
            <a:ext cx="3394472" cy="4525963"/>
          </a:xfrm>
        </p:spPr>
      </p:pic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2-1. 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물성 비교 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TEST</a:t>
            </a:r>
            <a:endParaRPr lang="ko-KR" altLang="en-US" dirty="0"/>
          </a:p>
        </p:txBody>
      </p:sp>
      <p:sp>
        <p:nvSpPr>
          <p:cNvPr id="13" name="내용 개체 틀 1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경도</a:t>
            </a:r>
            <a:endParaRPr lang="ko-KR" altLang="en-US" b="1" dirty="0"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14" name="내용 개체 틀 11"/>
          <p:cNvGraphicFramePr>
            <a:graphicFrameLocks/>
          </p:cNvGraphicFramePr>
          <p:nvPr/>
        </p:nvGraphicFramePr>
        <p:xfrm>
          <a:off x="4648200" y="2500305"/>
          <a:ext cx="4038600" cy="3571900"/>
        </p:xfrm>
        <a:graphic>
          <a:graphicData uri="http://schemas.openxmlformats.org/drawingml/2006/table">
            <a:tbl>
              <a:tblPr firstRow="1" bandRow="1"/>
              <a:tblGrid>
                <a:gridCol w="1566874"/>
                <a:gridCol w="2471726"/>
              </a:tblGrid>
              <a:tr h="714380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맑은 고딕" pitchFamily="50" charset="-127"/>
                          <a:ea typeface="맑은 고딕" pitchFamily="50" charset="-127"/>
                        </a:rPr>
                        <a:t>ASTM </a:t>
                      </a:r>
                      <a:r>
                        <a:rPr lang="en-US" altLang="ko-KR" b="1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ShoreA</a:t>
                      </a:r>
                      <a:endParaRPr lang="ko-KR" altLang="en-US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진흥공업</a:t>
                      </a:r>
                      <a:endParaRPr lang="ko-KR" altLang="en-US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96±2</a:t>
                      </a:r>
                      <a:endParaRPr kumimoji="0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r>
                        <a:rPr lang="ko-KR" altLang="en-US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사</a:t>
                      </a:r>
                      <a:endParaRPr lang="ko-KR" altLang="en-US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95±2</a:t>
                      </a:r>
                      <a:endParaRPr kumimoji="0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r>
                        <a:rPr lang="ko-KR" altLang="en-US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사</a:t>
                      </a:r>
                      <a:endParaRPr lang="ko-KR" altLang="en-US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95±2</a:t>
                      </a:r>
                      <a:endParaRPr kumimoji="0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맑은 고딕" pitchFamily="50" charset="-127"/>
                          <a:ea typeface="맑은 고딕" pitchFamily="50" charset="-127"/>
                        </a:rPr>
                        <a:t>C</a:t>
                      </a:r>
                      <a:r>
                        <a:rPr lang="ko-KR" altLang="en-US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사</a:t>
                      </a:r>
                      <a:endParaRPr lang="ko-KR" altLang="en-US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95±2</a:t>
                      </a:r>
                      <a:endParaRPr kumimoji="0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내용 개체 틀 4" descr="DSC05127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79264" y="1600200"/>
            <a:ext cx="3394472" cy="4525963"/>
          </a:xfrm>
        </p:spPr>
      </p:pic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2-2. 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물성 비교 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TEST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sz="half" idx="2"/>
          </p:nvPr>
        </p:nvSpPr>
        <p:spPr/>
        <p:txBody>
          <a:bodyPr>
            <a:normAutofit fontScale="32500" lnSpcReduction="20000"/>
          </a:bodyPr>
          <a:lstStyle/>
          <a:p>
            <a:pPr lvl="0">
              <a:lnSpc>
                <a:spcPct val="150000"/>
              </a:lnSpc>
              <a:defRPr/>
            </a:pPr>
            <a:r>
              <a:rPr lang="ko-KR" altLang="en-US" sz="6200" b="1" dirty="0" smtClean="0">
                <a:latin typeface="맑은 고딕" pitchFamily="50" charset="-127"/>
                <a:ea typeface="맑은 고딕" pitchFamily="50" charset="-127"/>
              </a:rPr>
              <a:t>시험조건</a:t>
            </a:r>
            <a:endParaRPr lang="en-US" altLang="ko-KR" sz="6200" b="1" dirty="0" smtClean="0">
              <a:latin typeface="맑은 고딕" pitchFamily="50" charset="-127"/>
              <a:ea typeface="맑은 고딕" pitchFamily="50" charset="-127"/>
            </a:endParaRPr>
          </a:p>
          <a:p>
            <a:pPr lvl="0">
              <a:lnSpc>
                <a:spcPct val="150000"/>
              </a:lnSpc>
              <a:buNone/>
              <a:defRPr/>
            </a:pPr>
            <a:r>
              <a:rPr lang="ko-KR" altLang="ko-KR" sz="4600" dirty="0" smtClean="0">
                <a:latin typeface="맑은 고딕" pitchFamily="50" charset="-127"/>
                <a:ea typeface="맑은 고딕" pitchFamily="50" charset="-127"/>
              </a:rPr>
              <a:t>①</a:t>
            </a:r>
            <a:r>
              <a:rPr lang="en-US" altLang="ko-KR" sz="46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4600" dirty="0" smtClean="0">
                <a:latin typeface="맑은 고딕" pitchFamily="50" charset="-127"/>
                <a:ea typeface="맑은 고딕" pitchFamily="50" charset="-127"/>
              </a:rPr>
              <a:t>인장강도</a:t>
            </a:r>
            <a:r>
              <a:rPr lang="en-US" altLang="ko-KR" sz="4600" dirty="0" smtClean="0">
                <a:latin typeface="맑은 고딕" pitchFamily="50" charset="-127"/>
                <a:ea typeface="맑은 고딕" pitchFamily="50" charset="-127"/>
              </a:rPr>
              <a:t>(Tensile strength ; </a:t>
            </a:r>
            <a:r>
              <a:rPr lang="en-US" altLang="ko-KR" sz="4600" dirty="0" err="1" smtClean="0">
                <a:latin typeface="맑은 고딕" pitchFamily="50" charset="-127"/>
                <a:ea typeface="맑은 고딕" pitchFamily="50" charset="-127"/>
              </a:rPr>
              <a:t>Mpa</a:t>
            </a:r>
            <a:r>
              <a:rPr lang="en-US" altLang="ko-KR" sz="4600" dirty="0" smtClean="0">
                <a:latin typeface="맑은 고딕" pitchFamily="50" charset="-127"/>
                <a:ea typeface="맑은 고딕" pitchFamily="50" charset="-127"/>
              </a:rPr>
              <a:t>) </a:t>
            </a:r>
            <a:r>
              <a:rPr lang="ko-KR" altLang="en-US" sz="4600" dirty="0" smtClean="0">
                <a:latin typeface="맑은 고딕" pitchFamily="50" charset="-127"/>
                <a:ea typeface="맑은 고딕" pitchFamily="50" charset="-127"/>
              </a:rPr>
              <a:t>및 </a:t>
            </a:r>
            <a:endParaRPr lang="en-US" altLang="ko-KR" sz="4600" dirty="0" smtClean="0">
              <a:latin typeface="맑은 고딕" pitchFamily="50" charset="-127"/>
              <a:ea typeface="맑은 고딕" pitchFamily="50" charset="-127"/>
            </a:endParaRPr>
          </a:p>
          <a:p>
            <a:pPr lvl="0">
              <a:lnSpc>
                <a:spcPct val="150000"/>
              </a:lnSpc>
              <a:buNone/>
              <a:defRPr/>
            </a:pPr>
            <a:r>
              <a:rPr lang="en-US" altLang="ko-KR" sz="4600" dirty="0" smtClean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lang="ko-KR" altLang="en-US" sz="4600" dirty="0" smtClean="0">
                <a:latin typeface="맑은 고딕" pitchFamily="50" charset="-127"/>
                <a:ea typeface="맑은 고딕" pitchFamily="50" charset="-127"/>
              </a:rPr>
              <a:t>신율</a:t>
            </a:r>
            <a:r>
              <a:rPr lang="en-US" altLang="ko-KR" sz="4600" dirty="0" smtClean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en-US" altLang="ko-KR" sz="4600" dirty="0" err="1" smtClean="0">
                <a:latin typeface="맑은 고딕" pitchFamily="50" charset="-127"/>
                <a:ea typeface="맑은 고딕" pitchFamily="50" charset="-127"/>
              </a:rPr>
              <a:t>Pecentage</a:t>
            </a:r>
            <a:r>
              <a:rPr lang="en-US" altLang="ko-KR" sz="4600" dirty="0" smtClean="0">
                <a:latin typeface="맑은 고딕" pitchFamily="50" charset="-127"/>
                <a:ea typeface="맑은 고딕" pitchFamily="50" charset="-127"/>
              </a:rPr>
              <a:t> Strain at Maximum ; %)</a:t>
            </a:r>
          </a:p>
          <a:p>
            <a:pPr lvl="0">
              <a:lnSpc>
                <a:spcPct val="150000"/>
              </a:lnSpc>
              <a:buNone/>
              <a:defRPr/>
            </a:pPr>
            <a:r>
              <a:rPr lang="en-US" altLang="ko-KR" sz="4600" dirty="0" smtClean="0">
                <a:latin typeface="맑은 고딕" pitchFamily="50" charset="-127"/>
                <a:ea typeface="맑은 고딕" pitchFamily="50" charset="-127"/>
              </a:rPr>
              <a:t>    → ASTM D412-1998a, </a:t>
            </a:r>
          </a:p>
          <a:p>
            <a:pPr lvl="0">
              <a:lnSpc>
                <a:spcPct val="150000"/>
              </a:lnSpc>
              <a:buNone/>
              <a:defRPr/>
            </a:pPr>
            <a:r>
              <a:rPr lang="en-US" altLang="ko-KR" sz="4600" dirty="0" smtClean="0">
                <a:latin typeface="맑은 고딕" pitchFamily="50" charset="-127"/>
                <a:ea typeface="맑은 고딕" pitchFamily="50" charset="-127"/>
              </a:rPr>
              <a:t>    Test speed(500mm/min), </a:t>
            </a:r>
          </a:p>
          <a:p>
            <a:pPr lvl="0">
              <a:lnSpc>
                <a:spcPct val="150000"/>
              </a:lnSpc>
              <a:buNone/>
              <a:defRPr/>
            </a:pPr>
            <a:r>
              <a:rPr lang="en-US" altLang="ko-KR" sz="4600" dirty="0" smtClean="0">
                <a:latin typeface="맑은 고딕" pitchFamily="50" charset="-127"/>
                <a:ea typeface="맑은 고딕" pitchFamily="50" charset="-127"/>
              </a:rPr>
              <a:t>    Load cell(5KN), Preload(0.5kgf)</a:t>
            </a:r>
          </a:p>
          <a:p>
            <a:pPr lvl="0">
              <a:lnSpc>
                <a:spcPct val="150000"/>
              </a:lnSpc>
              <a:buNone/>
              <a:defRPr/>
            </a:pPr>
            <a:r>
              <a:rPr lang="ko-KR" altLang="en-US" sz="4600" dirty="0" smtClean="0">
                <a:latin typeface="맑은 고딕" pitchFamily="50" charset="-127"/>
                <a:ea typeface="맑은 고딕" pitchFamily="50" charset="-127"/>
              </a:rPr>
              <a:t>② </a:t>
            </a:r>
            <a:r>
              <a:rPr lang="ko-KR" altLang="en-US" sz="4600" dirty="0" err="1" smtClean="0">
                <a:latin typeface="맑은 고딕" pitchFamily="50" charset="-127"/>
                <a:ea typeface="맑은 고딕" pitchFamily="50" charset="-127"/>
              </a:rPr>
              <a:t>인열강도</a:t>
            </a:r>
            <a:r>
              <a:rPr lang="en-US" altLang="ko-KR" sz="4600" dirty="0" smtClean="0">
                <a:latin typeface="맑은 고딕" pitchFamily="50" charset="-127"/>
                <a:ea typeface="맑은 고딕" pitchFamily="50" charset="-127"/>
              </a:rPr>
              <a:t>(Tear Strength ; </a:t>
            </a:r>
            <a:r>
              <a:rPr lang="en-US" altLang="ko-KR" sz="4600" dirty="0" err="1" smtClean="0">
                <a:latin typeface="맑은 고딕" pitchFamily="50" charset="-127"/>
                <a:ea typeface="맑은 고딕" pitchFamily="50" charset="-127"/>
              </a:rPr>
              <a:t>kgf</a:t>
            </a:r>
            <a:r>
              <a:rPr lang="en-US" altLang="ko-KR" sz="4600" dirty="0" smtClean="0">
                <a:latin typeface="맑은 고딕" pitchFamily="50" charset="-127"/>
                <a:ea typeface="맑은 고딕" pitchFamily="50" charset="-127"/>
              </a:rPr>
              <a:t>/cm)</a:t>
            </a:r>
          </a:p>
          <a:p>
            <a:pPr lvl="0">
              <a:lnSpc>
                <a:spcPct val="150000"/>
              </a:lnSpc>
              <a:buNone/>
              <a:defRPr/>
            </a:pPr>
            <a:r>
              <a:rPr lang="en-US" altLang="ko-KR" sz="4600" dirty="0" smtClean="0">
                <a:latin typeface="맑은 고딕" pitchFamily="50" charset="-127"/>
                <a:ea typeface="맑은 고딕" pitchFamily="50" charset="-127"/>
              </a:rPr>
              <a:t>    → ASTM D624-2000 C-TYPE, </a:t>
            </a:r>
          </a:p>
          <a:p>
            <a:pPr lvl="0">
              <a:lnSpc>
                <a:spcPct val="150000"/>
              </a:lnSpc>
              <a:buNone/>
              <a:defRPr/>
            </a:pPr>
            <a:r>
              <a:rPr lang="en-US" altLang="ko-KR" sz="4600" dirty="0" smtClean="0">
                <a:latin typeface="맑은 고딕" pitchFamily="50" charset="-127"/>
                <a:ea typeface="맑은 고딕" pitchFamily="50" charset="-127"/>
              </a:rPr>
              <a:t>    Test speed(500mm/min),</a:t>
            </a:r>
          </a:p>
          <a:p>
            <a:pPr lvl="0">
              <a:lnSpc>
                <a:spcPct val="150000"/>
              </a:lnSpc>
              <a:buNone/>
              <a:defRPr/>
            </a:pPr>
            <a:r>
              <a:rPr lang="en-US" altLang="ko-KR" sz="4600" dirty="0" smtClean="0">
                <a:latin typeface="맑은 고딕" pitchFamily="50" charset="-127"/>
                <a:ea typeface="맑은 고딕" pitchFamily="50" charset="-127"/>
              </a:rPr>
              <a:t>    Load cell(5KN), Preload(0.5kgf)</a:t>
            </a:r>
          </a:p>
          <a:p>
            <a:pPr lvl="0">
              <a:lnSpc>
                <a:spcPct val="150000"/>
              </a:lnSpc>
              <a:buNone/>
              <a:defRPr/>
            </a:pPr>
            <a:r>
              <a:rPr lang="ko-KR" altLang="en-US" sz="4600" dirty="0" smtClean="0">
                <a:latin typeface="맑은 고딕" pitchFamily="50" charset="-127"/>
                <a:ea typeface="맑은 고딕" pitchFamily="50" charset="-127"/>
              </a:rPr>
              <a:t>③ </a:t>
            </a:r>
            <a:r>
              <a:rPr lang="en-US" altLang="ko-KR" sz="4600" dirty="0" smtClean="0">
                <a:latin typeface="맑은 고딕" pitchFamily="50" charset="-127"/>
                <a:ea typeface="맑은 고딕" pitchFamily="50" charset="-127"/>
              </a:rPr>
              <a:t>MD, TD </a:t>
            </a:r>
            <a:r>
              <a:rPr lang="ko-KR" altLang="en-US" sz="4600" dirty="0" smtClean="0">
                <a:latin typeface="맑은 고딕" pitchFamily="50" charset="-127"/>
                <a:ea typeface="맑은 고딕" pitchFamily="50" charset="-127"/>
              </a:rPr>
              <a:t>방향 </a:t>
            </a:r>
            <a:r>
              <a:rPr lang="en-US" altLang="ko-KR" sz="4600" dirty="0" smtClean="0">
                <a:latin typeface="맑은 고딕" pitchFamily="50" charset="-127"/>
                <a:ea typeface="맑은 고딕" pitchFamily="50" charset="-127"/>
              </a:rPr>
              <a:t>5</a:t>
            </a:r>
            <a:r>
              <a:rPr lang="ko-KR" altLang="en-US" sz="4600" dirty="0" smtClean="0">
                <a:latin typeface="맑은 고딕" pitchFamily="50" charset="-127"/>
                <a:ea typeface="맑은 고딕" pitchFamily="50" charset="-127"/>
              </a:rPr>
              <a:t>개씩 시편으로</a:t>
            </a:r>
            <a:endParaRPr lang="en-US" altLang="ko-KR" sz="4600" dirty="0" smtClean="0">
              <a:latin typeface="맑은 고딕" pitchFamily="50" charset="-127"/>
              <a:ea typeface="맑은 고딕" pitchFamily="50" charset="-127"/>
            </a:endParaRPr>
          </a:p>
          <a:p>
            <a:pPr lvl="0">
              <a:lnSpc>
                <a:spcPct val="150000"/>
              </a:lnSpc>
              <a:buNone/>
              <a:defRPr/>
            </a:pPr>
            <a:r>
              <a:rPr lang="en-US" altLang="ko-KR" sz="4600" dirty="0" smtClean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lang="ko-KR" altLang="en-US" sz="4600" dirty="0" smtClean="0">
                <a:latin typeface="맑은 고딕" pitchFamily="50" charset="-127"/>
                <a:ea typeface="맑은 고딕" pitchFamily="50" charset="-127"/>
              </a:rPr>
              <a:t>시험을 하여 최소값과 최대값을 뺀 </a:t>
            </a:r>
            <a:endParaRPr lang="en-US" altLang="ko-KR" sz="4600" dirty="0" smtClean="0">
              <a:latin typeface="맑은 고딕" pitchFamily="50" charset="-127"/>
              <a:ea typeface="맑은 고딕" pitchFamily="50" charset="-127"/>
            </a:endParaRPr>
          </a:p>
          <a:p>
            <a:pPr lvl="0">
              <a:lnSpc>
                <a:spcPct val="150000"/>
              </a:lnSpc>
              <a:buNone/>
              <a:defRPr/>
            </a:pPr>
            <a:r>
              <a:rPr lang="en-US" altLang="ko-KR" sz="4600" dirty="0" smtClean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lang="ko-KR" altLang="en-US" sz="4600" dirty="0" smtClean="0">
                <a:latin typeface="맑은 고딕" pitchFamily="50" charset="-127"/>
                <a:ea typeface="맑은 고딕" pitchFamily="50" charset="-127"/>
              </a:rPr>
              <a:t>나머지 </a:t>
            </a:r>
            <a:r>
              <a:rPr lang="en-US" altLang="ko-KR" sz="4600" dirty="0" smtClean="0">
                <a:latin typeface="맑은 고딕" pitchFamily="50" charset="-127"/>
                <a:ea typeface="맑은 고딕" pitchFamily="50" charset="-127"/>
              </a:rPr>
              <a:t>3</a:t>
            </a:r>
            <a:r>
              <a:rPr lang="ko-KR" altLang="en-US" sz="4600" dirty="0" smtClean="0">
                <a:latin typeface="맑은 고딕" pitchFamily="50" charset="-127"/>
                <a:ea typeface="맑은 고딕" pitchFamily="50" charset="-127"/>
              </a:rPr>
              <a:t>개의 데이터의 평균으로 </a:t>
            </a:r>
            <a:endParaRPr lang="en-US" altLang="ko-KR" sz="4600" dirty="0" smtClean="0">
              <a:latin typeface="맑은 고딕" pitchFamily="50" charset="-127"/>
              <a:ea typeface="맑은 고딕" pitchFamily="50" charset="-127"/>
            </a:endParaRPr>
          </a:p>
          <a:p>
            <a:pPr lvl="0">
              <a:lnSpc>
                <a:spcPct val="150000"/>
              </a:lnSpc>
              <a:buNone/>
              <a:defRPr/>
            </a:pPr>
            <a:r>
              <a:rPr lang="en-US" altLang="ko-KR" sz="4600" dirty="0" smtClean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lang="ko-KR" altLang="en-US" sz="4600" dirty="0" smtClean="0">
                <a:latin typeface="맑은 고딕" pitchFamily="50" charset="-127"/>
                <a:ea typeface="맑은 고딕" pitchFamily="50" charset="-127"/>
              </a:rPr>
              <a:t>산출함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내용 개체 틀 9"/>
          <p:cNvGraphicFramePr>
            <a:graphicFrameLocks noGrp="1"/>
          </p:cNvGraphicFramePr>
          <p:nvPr>
            <p:ph sz="half" idx="1"/>
          </p:nvPr>
        </p:nvGraphicFramePr>
        <p:xfrm>
          <a:off x="457200" y="2143116"/>
          <a:ext cx="8248914" cy="1928826"/>
        </p:xfrm>
        <a:graphic>
          <a:graphicData uri="http://schemas.openxmlformats.org/drawingml/2006/table">
            <a:tbl>
              <a:tblPr firstRow="1" bandRow="1"/>
              <a:tblGrid>
                <a:gridCol w="916546"/>
                <a:gridCol w="916546"/>
                <a:gridCol w="916546"/>
                <a:gridCol w="916546"/>
                <a:gridCol w="916546"/>
                <a:gridCol w="916546"/>
                <a:gridCol w="916546"/>
                <a:gridCol w="916546"/>
                <a:gridCol w="916546"/>
              </a:tblGrid>
              <a:tr h="321471"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진흥공업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r>
                        <a:rPr lang="ko-KR" altLang="en-US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사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r>
                        <a:rPr lang="ko-KR" altLang="en-US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사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C</a:t>
                      </a:r>
                      <a:r>
                        <a:rPr lang="ko-KR" altLang="en-US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사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</a:tr>
              <a:tr h="321471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MD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TD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MD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TD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MD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TD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MD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TD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</a:tr>
              <a:tr h="32147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시편</a:t>
                      </a:r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46.8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47.7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44.9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44.6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44.3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44.9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48.1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48.6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</a:tr>
              <a:tr h="32147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시편</a:t>
                      </a:r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47.2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49.7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49.0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48.2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49.7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46.4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48.5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46.9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</a:tr>
              <a:tr h="32147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시편</a:t>
                      </a:r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3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45.0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46.3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45.0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50.8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45.7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smtClean="0">
                          <a:latin typeface="맑은 고딕" pitchFamily="50" charset="-127"/>
                          <a:ea typeface="맑은 고딕" pitchFamily="50" charset="-127"/>
                        </a:rPr>
                        <a:t>45.1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46.3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smtClean="0">
                          <a:latin typeface="맑은 고딕" pitchFamily="50" charset="-127"/>
                          <a:ea typeface="맑은 고딕" pitchFamily="50" charset="-127"/>
                        </a:rPr>
                        <a:t>48.2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</a:tr>
              <a:tr h="32147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평균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46.3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46.3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46.3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47.8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46.5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45.4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47.6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47.9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1" name="내용 개체 틀 10"/>
          <p:cNvGraphicFramePr>
            <a:graphicFrameLocks noGrp="1"/>
          </p:cNvGraphicFramePr>
          <p:nvPr>
            <p:ph sz="half" idx="2"/>
          </p:nvPr>
        </p:nvGraphicFramePr>
        <p:xfrm>
          <a:off x="428596" y="4071942"/>
          <a:ext cx="8235950" cy="20542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2-3. 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물성 비교 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TEST</a:t>
            </a:r>
            <a:endParaRPr lang="ko-KR" altLang="en-US" dirty="0"/>
          </a:p>
        </p:txBody>
      </p:sp>
      <p:sp>
        <p:nvSpPr>
          <p:cNvPr id="12" name="제목 3"/>
          <p:cNvSpPr txBox="1">
            <a:spLocks/>
          </p:cNvSpPr>
          <p:nvPr/>
        </p:nvSpPr>
        <p:spPr>
          <a:xfrm>
            <a:off x="485804" y="857240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marL="0" marR="0" lvl="0" indent="0" algn="l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2800" kern="0" dirty="0" smtClean="0">
                <a:solidFill>
                  <a:schemeClr val="tx1">
                    <a:alpha val="100000"/>
                  </a:schemeClr>
                </a:solidFill>
                <a:latin typeface="맑은 고딕" pitchFamily="50" charset="-127"/>
                <a:ea typeface="맑은 고딕" pitchFamily="50" charset="-127"/>
              </a:rPr>
              <a:t>○ 인장강도</a:t>
            </a:r>
            <a:r>
              <a:rPr lang="en-US" altLang="ko-KR" sz="2800" kern="0" dirty="0" smtClean="0">
                <a:solidFill>
                  <a:schemeClr val="tx1">
                    <a:alpha val="100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en-US" altLang="ko-KR" sz="2800" kern="0" dirty="0" err="1" smtClean="0">
                <a:solidFill>
                  <a:schemeClr val="tx1">
                    <a:alpha val="100000"/>
                  </a:schemeClr>
                </a:solidFill>
                <a:latin typeface="맑은 고딕" pitchFamily="50" charset="-127"/>
                <a:ea typeface="맑은 고딕" pitchFamily="50" charset="-127"/>
              </a:rPr>
              <a:t>Mpa</a:t>
            </a:r>
            <a:r>
              <a:rPr lang="en-US" altLang="ko-KR" sz="2800" kern="0" dirty="0" smtClean="0">
                <a:solidFill>
                  <a:schemeClr val="tx1">
                    <a:alpha val="100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kumimoji="0" lang="ko-KR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1">
                  <a:alpha val="100000"/>
                </a:schemeClr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내용 개체 틀 9"/>
          <p:cNvGraphicFramePr>
            <a:graphicFrameLocks noGrp="1"/>
          </p:cNvGraphicFramePr>
          <p:nvPr>
            <p:ph sz="half" idx="1"/>
          </p:nvPr>
        </p:nvGraphicFramePr>
        <p:xfrm>
          <a:off x="457200" y="2143116"/>
          <a:ext cx="8248914" cy="1928826"/>
        </p:xfrm>
        <a:graphic>
          <a:graphicData uri="http://schemas.openxmlformats.org/drawingml/2006/table">
            <a:tbl>
              <a:tblPr firstRow="1" bandRow="1"/>
              <a:tblGrid>
                <a:gridCol w="916546"/>
                <a:gridCol w="916546"/>
                <a:gridCol w="916546"/>
                <a:gridCol w="916546"/>
                <a:gridCol w="916546"/>
                <a:gridCol w="916546"/>
                <a:gridCol w="916546"/>
                <a:gridCol w="916546"/>
                <a:gridCol w="916546"/>
              </a:tblGrid>
              <a:tr h="321471"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진흥공업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r>
                        <a:rPr lang="ko-KR" altLang="en-US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사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r>
                        <a:rPr lang="ko-KR" altLang="en-US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사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C</a:t>
                      </a:r>
                      <a:r>
                        <a:rPr lang="ko-KR" altLang="en-US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사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</a:tr>
              <a:tr h="321471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MD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TD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MD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TD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MD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TD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MD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TD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</a:tr>
              <a:tr h="32147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시편</a:t>
                      </a:r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smtClean="0">
                          <a:latin typeface="맑은 고딕" pitchFamily="50" charset="-127"/>
                          <a:ea typeface="맑은 고딕" pitchFamily="50" charset="-127"/>
                        </a:rPr>
                        <a:t>428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439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417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440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441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415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439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433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</a:tr>
              <a:tr h="32147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시편</a:t>
                      </a:r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441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425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454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421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437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434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435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425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</a:tr>
              <a:tr h="32147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시편</a:t>
                      </a:r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3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smtClean="0">
                          <a:latin typeface="맑은 고딕" pitchFamily="50" charset="-127"/>
                          <a:ea typeface="맑은 고딕" pitchFamily="50" charset="-127"/>
                        </a:rPr>
                        <a:t>427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425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432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435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415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429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413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427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</a:tr>
              <a:tr h="32147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평균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432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429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434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432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431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426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429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428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1" name="내용 개체 틀 10"/>
          <p:cNvGraphicFramePr>
            <a:graphicFrameLocks noGrp="1"/>
          </p:cNvGraphicFramePr>
          <p:nvPr>
            <p:ph sz="half" idx="2"/>
          </p:nvPr>
        </p:nvGraphicFramePr>
        <p:xfrm>
          <a:off x="428596" y="4071942"/>
          <a:ext cx="8235950" cy="20542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2-4. 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물성 비교 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TEST</a:t>
            </a:r>
            <a:endParaRPr lang="ko-KR" altLang="en-US" dirty="0"/>
          </a:p>
        </p:txBody>
      </p:sp>
      <p:sp>
        <p:nvSpPr>
          <p:cNvPr id="12" name="제목 3"/>
          <p:cNvSpPr txBox="1">
            <a:spLocks/>
          </p:cNvSpPr>
          <p:nvPr/>
        </p:nvSpPr>
        <p:spPr>
          <a:xfrm>
            <a:off x="485804" y="857240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marL="0" marR="0" lvl="0" indent="0" algn="l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2800" kern="0" dirty="0" smtClean="0">
                <a:solidFill>
                  <a:schemeClr val="tx1">
                    <a:alpha val="100000"/>
                  </a:schemeClr>
                </a:solidFill>
                <a:latin typeface="맑은 고딕" pitchFamily="50" charset="-127"/>
                <a:ea typeface="맑은 고딕" pitchFamily="50" charset="-127"/>
              </a:rPr>
              <a:t>○ 신율</a:t>
            </a:r>
            <a:r>
              <a:rPr lang="en-US" altLang="ko-KR" sz="2800" kern="0" dirty="0" smtClean="0">
                <a:solidFill>
                  <a:schemeClr val="tx1">
                    <a:alpha val="100000"/>
                  </a:schemeClr>
                </a:solidFill>
                <a:latin typeface="맑은 고딕" pitchFamily="50" charset="-127"/>
                <a:ea typeface="맑은 고딕" pitchFamily="50" charset="-127"/>
              </a:rPr>
              <a:t>(%)</a:t>
            </a:r>
            <a:endParaRPr kumimoji="0" lang="ko-KR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1">
                  <a:alpha val="100000"/>
                </a:schemeClr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내용 개체 틀 9"/>
          <p:cNvGraphicFramePr>
            <a:graphicFrameLocks noGrp="1"/>
          </p:cNvGraphicFramePr>
          <p:nvPr>
            <p:ph sz="half" idx="1"/>
          </p:nvPr>
        </p:nvGraphicFramePr>
        <p:xfrm>
          <a:off x="457200" y="2143116"/>
          <a:ext cx="8248914" cy="1928826"/>
        </p:xfrm>
        <a:graphic>
          <a:graphicData uri="http://schemas.openxmlformats.org/drawingml/2006/table">
            <a:tbl>
              <a:tblPr firstRow="1" bandRow="1"/>
              <a:tblGrid>
                <a:gridCol w="916546"/>
                <a:gridCol w="916546"/>
                <a:gridCol w="916546"/>
                <a:gridCol w="916546"/>
                <a:gridCol w="916546"/>
                <a:gridCol w="916546"/>
                <a:gridCol w="916546"/>
                <a:gridCol w="916546"/>
                <a:gridCol w="916546"/>
              </a:tblGrid>
              <a:tr h="321471"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진흥공업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r>
                        <a:rPr lang="ko-KR" altLang="en-US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사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r>
                        <a:rPr lang="ko-KR" altLang="en-US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사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C</a:t>
                      </a:r>
                      <a:r>
                        <a:rPr lang="ko-KR" altLang="en-US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사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</a:tr>
              <a:tr h="321471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MD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TD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MD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TD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MD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TD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MD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TD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</a:tr>
              <a:tr h="32147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시편</a:t>
                      </a:r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146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145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122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133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138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127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123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128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</a:tr>
              <a:tr h="32147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시편</a:t>
                      </a:r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134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139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128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126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139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143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123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129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</a:tr>
              <a:tr h="32147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시편</a:t>
                      </a:r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3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135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134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121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125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141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142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122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122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</a:tr>
              <a:tr h="32147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평균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138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139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123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128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139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137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122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126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1" name="내용 개체 틀 10"/>
          <p:cNvGraphicFramePr>
            <a:graphicFrameLocks noGrp="1"/>
          </p:cNvGraphicFramePr>
          <p:nvPr>
            <p:ph sz="half" idx="2"/>
          </p:nvPr>
        </p:nvGraphicFramePr>
        <p:xfrm>
          <a:off x="428596" y="4071942"/>
          <a:ext cx="8235950" cy="20542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2-5. 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물성 비교 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TEST</a:t>
            </a:r>
            <a:endParaRPr lang="ko-KR" altLang="en-US" dirty="0"/>
          </a:p>
        </p:txBody>
      </p:sp>
      <p:sp>
        <p:nvSpPr>
          <p:cNvPr id="12" name="제목 3"/>
          <p:cNvSpPr txBox="1">
            <a:spLocks/>
          </p:cNvSpPr>
          <p:nvPr/>
        </p:nvSpPr>
        <p:spPr>
          <a:xfrm>
            <a:off x="485804" y="857240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marL="0" marR="0" lvl="0" indent="0" algn="l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2800" kern="0" dirty="0" smtClean="0">
                <a:solidFill>
                  <a:schemeClr val="tx1">
                    <a:alpha val="100000"/>
                  </a:schemeClr>
                </a:solidFill>
                <a:latin typeface="맑은 고딕" pitchFamily="50" charset="-127"/>
                <a:ea typeface="맑은 고딕" pitchFamily="50" charset="-127"/>
              </a:rPr>
              <a:t>○ </a:t>
            </a:r>
            <a:r>
              <a:rPr lang="ko-KR" altLang="en-US" sz="2800" kern="0" dirty="0" err="1" smtClean="0">
                <a:solidFill>
                  <a:schemeClr val="tx1">
                    <a:alpha val="100000"/>
                  </a:schemeClr>
                </a:solidFill>
                <a:latin typeface="맑은 고딕" pitchFamily="50" charset="-127"/>
                <a:ea typeface="맑은 고딕" pitchFamily="50" charset="-127"/>
              </a:rPr>
              <a:t>인열강도</a:t>
            </a:r>
            <a:r>
              <a:rPr lang="en-US" altLang="ko-KR" sz="2800" kern="0" dirty="0" smtClean="0">
                <a:solidFill>
                  <a:schemeClr val="tx1">
                    <a:alpha val="100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en-US" altLang="ko-KR" sz="2800" kern="0" dirty="0" err="1" smtClean="0">
                <a:solidFill>
                  <a:schemeClr val="tx1">
                    <a:alpha val="100000"/>
                  </a:schemeClr>
                </a:solidFill>
                <a:latin typeface="맑은 고딕" pitchFamily="50" charset="-127"/>
                <a:ea typeface="맑은 고딕" pitchFamily="50" charset="-127"/>
              </a:rPr>
              <a:t>kgf</a:t>
            </a:r>
            <a:r>
              <a:rPr lang="en-US" altLang="ko-KR" sz="2800" kern="0" dirty="0" smtClean="0">
                <a:solidFill>
                  <a:schemeClr val="tx1">
                    <a:alpha val="100000"/>
                  </a:schemeClr>
                </a:solidFill>
                <a:latin typeface="맑은 고딕" pitchFamily="50" charset="-127"/>
                <a:ea typeface="맑은 고딕" pitchFamily="50" charset="-127"/>
              </a:rPr>
              <a:t>/cm2)</a:t>
            </a:r>
            <a:endParaRPr kumimoji="0" lang="ko-KR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1">
                  <a:alpha val="100000"/>
                </a:schemeClr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70926BE6910EE541A5C8A9203B4061CC0400C52140320FE295488DD4381964E77F84" ma:contentTypeVersion="30" ma:contentTypeDescription="Create a new document." ma:contentTypeScope="" ma:versionID="2d9820c5088bac4600ebd6353969fdf2"/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Props1.xml><?xml version="1.0" encoding="utf-8"?>
<ds:datastoreItem xmlns:ds="http://schemas.openxmlformats.org/officeDocument/2006/customXml" ds:itemID="{7D719D97-B637-40A6-A12D-86166F20C321}">
  <ds:schemaRefs>
    <ds:schemaRef ds:uri="http://schemas.microsoft.com/office/2006/metadata/contentType"/>
    <ds:schemaRef ds:uri="http://schemas.microsoft.com/office/2006/metadata/properties/metaAttributes"/>
  </ds:schemaRefs>
</ds:datastoreItem>
</file>

<file path=customXml/itemProps2.xml><?xml version="1.0" encoding="utf-8"?>
<ds:datastoreItem xmlns:ds="http://schemas.openxmlformats.org/officeDocument/2006/customXml" ds:itemID="{11BF492A-D4EC-4C53-9524-C155F9404AC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84E3B1B-77EB-4BB9-B42E-1C687C17F597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DesignTemplate</Template>
  <TotalTime>0</TotalTime>
  <Words>563</Words>
  <Application>Microsoft Office PowerPoint</Application>
  <PresentationFormat>화면 슬라이드 쇼(4:3)</PresentationFormat>
  <Paragraphs>321</Paragraphs>
  <Slides>12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3" baseType="lpstr">
      <vt:lpstr>DesignTemplate</vt:lpstr>
      <vt:lpstr>4개사 Keypad 비교 분석</vt:lpstr>
      <vt:lpstr>※ 목차</vt:lpstr>
      <vt:lpstr>1. 조건</vt:lpstr>
      <vt:lpstr>2. 물성 비교 TEST</vt:lpstr>
      <vt:lpstr>2-1. 물성 비교 TEST</vt:lpstr>
      <vt:lpstr>2-2. 물성 비교 TEST</vt:lpstr>
      <vt:lpstr>2-3. 물성 비교 TEST</vt:lpstr>
      <vt:lpstr>2-4. 물성 비교 TEST</vt:lpstr>
      <vt:lpstr>2-5. 물성 비교 TEST</vt:lpstr>
      <vt:lpstr>3. 수축률 TEST</vt:lpstr>
      <vt:lpstr>3-1. 수축률 TEST</vt:lpstr>
      <vt:lpstr>3-2. 수축률 TEST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2010-07-22T00:42:07Z</dcterms:created>
  <dcterms:modified xsi:type="dcterms:W3CDTF">2010-08-12T01:32:27Z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TC100738469990</vt:lpwstr>
  </property>
</Properties>
</file>